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0"/>
  </p:notesMasterIdLst>
  <p:handoutMasterIdLst>
    <p:handoutMasterId r:id="rId101"/>
  </p:handoutMasterIdLst>
  <p:sldIdLst>
    <p:sldId id="344" r:id="rId2"/>
    <p:sldId id="337" r:id="rId3"/>
    <p:sldId id="259" r:id="rId4"/>
    <p:sldId id="262" r:id="rId5"/>
    <p:sldId id="263" r:id="rId6"/>
    <p:sldId id="343" r:id="rId7"/>
    <p:sldId id="402" r:id="rId8"/>
    <p:sldId id="266" r:id="rId9"/>
    <p:sldId id="277" r:id="rId10"/>
    <p:sldId id="278" r:id="rId11"/>
    <p:sldId id="279" r:id="rId12"/>
    <p:sldId id="280" r:id="rId13"/>
    <p:sldId id="270" r:id="rId14"/>
    <p:sldId id="281" r:id="rId15"/>
    <p:sldId id="282" r:id="rId16"/>
    <p:sldId id="403" r:id="rId17"/>
    <p:sldId id="347" r:id="rId18"/>
    <p:sldId id="410" r:id="rId19"/>
    <p:sldId id="400" r:id="rId20"/>
    <p:sldId id="409" r:id="rId21"/>
    <p:sldId id="394" r:id="rId22"/>
    <p:sldId id="395" r:id="rId23"/>
    <p:sldId id="396" r:id="rId24"/>
    <p:sldId id="397" r:id="rId25"/>
    <p:sldId id="398" r:id="rId26"/>
    <p:sldId id="399" r:id="rId27"/>
    <p:sldId id="350" r:id="rId28"/>
    <p:sldId id="404" r:id="rId29"/>
    <p:sldId id="352" r:id="rId30"/>
    <p:sldId id="353" r:id="rId31"/>
    <p:sldId id="405" r:id="rId32"/>
    <p:sldId id="355" r:id="rId33"/>
    <p:sldId id="356" r:id="rId34"/>
    <p:sldId id="357" r:id="rId35"/>
    <p:sldId id="358" r:id="rId36"/>
    <p:sldId id="359" r:id="rId37"/>
    <p:sldId id="360" r:id="rId38"/>
    <p:sldId id="361" r:id="rId39"/>
    <p:sldId id="406" r:id="rId40"/>
    <p:sldId id="363" r:id="rId41"/>
    <p:sldId id="364" r:id="rId42"/>
    <p:sldId id="365" r:id="rId43"/>
    <p:sldId id="408" r:id="rId44"/>
    <p:sldId id="367" r:id="rId45"/>
    <p:sldId id="368" r:id="rId46"/>
    <p:sldId id="407" r:id="rId47"/>
    <p:sldId id="370" r:id="rId48"/>
    <p:sldId id="371" r:id="rId49"/>
    <p:sldId id="372" r:id="rId50"/>
    <p:sldId id="401" r:id="rId51"/>
    <p:sldId id="258" r:id="rId52"/>
    <p:sldId id="269" r:id="rId53"/>
    <p:sldId id="271" r:id="rId54"/>
    <p:sldId id="268" r:id="rId55"/>
    <p:sldId id="336" r:id="rId56"/>
    <p:sldId id="272" r:id="rId57"/>
    <p:sldId id="273" r:id="rId58"/>
    <p:sldId id="274" r:id="rId59"/>
    <p:sldId id="275" r:id="rId60"/>
    <p:sldId id="276"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2" r:id="rId81"/>
    <p:sldId id="303" r:id="rId82"/>
    <p:sldId id="304" r:id="rId83"/>
    <p:sldId id="305" r:id="rId84"/>
    <p:sldId id="306" r:id="rId85"/>
    <p:sldId id="307" r:id="rId86"/>
    <p:sldId id="311" r:id="rId87"/>
    <p:sldId id="312" r:id="rId88"/>
    <p:sldId id="313" r:id="rId89"/>
    <p:sldId id="332" r:id="rId90"/>
    <p:sldId id="315" r:id="rId91"/>
    <p:sldId id="316" r:id="rId92"/>
    <p:sldId id="318" r:id="rId93"/>
    <p:sldId id="319" r:id="rId94"/>
    <p:sldId id="320" r:id="rId95"/>
    <p:sldId id="321" r:id="rId96"/>
    <p:sldId id="322" r:id="rId97"/>
    <p:sldId id="324" r:id="rId98"/>
    <p:sldId id="325"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031619F-7ECA-D14C-AE91-15B93428AC89}">
          <p14:sldIdLst>
            <p14:sldId id="344"/>
            <p14:sldId id="337"/>
            <p14:sldId id="259"/>
            <p14:sldId id="262"/>
            <p14:sldId id="263"/>
            <p14:sldId id="343"/>
            <p14:sldId id="402"/>
            <p14:sldId id="266"/>
            <p14:sldId id="277"/>
            <p14:sldId id="278"/>
            <p14:sldId id="279"/>
            <p14:sldId id="280"/>
            <p14:sldId id="270"/>
            <p14:sldId id="281"/>
            <p14:sldId id="282"/>
            <p14:sldId id="403"/>
            <p14:sldId id="347"/>
            <p14:sldId id="410"/>
            <p14:sldId id="400"/>
            <p14:sldId id="409"/>
            <p14:sldId id="394"/>
            <p14:sldId id="395"/>
            <p14:sldId id="396"/>
            <p14:sldId id="397"/>
            <p14:sldId id="398"/>
            <p14:sldId id="399"/>
            <p14:sldId id="350"/>
            <p14:sldId id="404"/>
            <p14:sldId id="352"/>
            <p14:sldId id="353"/>
            <p14:sldId id="405"/>
            <p14:sldId id="355"/>
            <p14:sldId id="356"/>
            <p14:sldId id="357"/>
            <p14:sldId id="358"/>
            <p14:sldId id="359"/>
            <p14:sldId id="360"/>
            <p14:sldId id="361"/>
            <p14:sldId id="406"/>
            <p14:sldId id="363"/>
            <p14:sldId id="364"/>
            <p14:sldId id="365"/>
            <p14:sldId id="408"/>
            <p14:sldId id="367"/>
            <p14:sldId id="368"/>
            <p14:sldId id="407"/>
            <p14:sldId id="370"/>
            <p14:sldId id="371"/>
            <p14:sldId id="372"/>
            <p14:sldId id="401"/>
            <p14:sldId id="258"/>
            <p14:sldId id="269"/>
            <p14:sldId id="271"/>
            <p14:sldId id="268"/>
            <p14:sldId id="336"/>
            <p14:sldId id="272"/>
          </p14:sldIdLst>
        </p14:section>
        <p14:section name="Untitled Section" id="{F68CCC79-5471-7B4B-AC70-605DF1054D4B}">
          <p14:sldIdLst>
            <p14:sldId id="273"/>
            <p14:sldId id="274"/>
            <p14:sldId id="275"/>
            <p14:sldId id="276"/>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11"/>
            <p14:sldId id="312"/>
            <p14:sldId id="313"/>
            <p14:sldId id="332"/>
            <p14:sldId id="315"/>
            <p14:sldId id="316"/>
            <p14:sldId id="318"/>
            <p14:sldId id="319"/>
            <p14:sldId id="320"/>
            <p14:sldId id="321"/>
            <p14:sldId id="322"/>
            <p14:sldId id="324"/>
            <p14:sldId id="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33" roundtripDataSignature="AMtx7mhG8WpTHgXEwdWkafTdNJ/2uiKK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D5F619-CAFA-4885-9439-8826A3F680E8}">
  <a:tblStyle styleId="{E4D5F619-CAFA-4885-9439-8826A3F680E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BE5D63-254C-4A14-95DC-66CED2455CF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66"/>
    <p:restoredTop sz="85671"/>
  </p:normalViewPr>
  <p:slideViewPr>
    <p:cSldViewPr snapToGrid="0" snapToObjects="1">
      <p:cViewPr varScale="1">
        <p:scale>
          <a:sx n="112" d="100"/>
          <a:sy n="112" d="100"/>
        </p:scale>
        <p:origin x="192" y="4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8" d="100"/>
          <a:sy n="108" d="100"/>
        </p:scale>
        <p:origin x="415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33"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7B0D6-216D-C047-A150-13A41B61C907}" type="doc">
      <dgm:prSet loTypeId="urn:microsoft.com/office/officeart/2005/8/layout/chevron1" loCatId="" qsTypeId="urn:microsoft.com/office/officeart/2005/8/quickstyle/simple4" qsCatId="simple" csTypeId="urn:microsoft.com/office/officeart/2005/8/colors/accent1_2" csCatId="accent1" phldr="1"/>
      <dgm:spPr/>
    </dgm:pt>
    <dgm:pt modelId="{0EAEAB9C-65A7-9849-985F-392F1F6A5027}">
      <dgm:prSet phldrT="[Text]"/>
      <dgm:spPr/>
      <dgm:t>
        <a:bodyPr/>
        <a:lstStyle/>
        <a:p>
          <a:r>
            <a:rPr lang="en-US" b="0" i="0" dirty="0">
              <a:latin typeface="Helvetica Neue Light" charset="0"/>
              <a:ea typeface="Helvetica Neue Light" charset="0"/>
              <a:cs typeface="Helvetica Neue Light" charset="0"/>
            </a:rPr>
            <a:t>Create a connection</a:t>
          </a:r>
        </a:p>
      </dgm:t>
    </dgm:pt>
    <dgm:pt modelId="{DFCE7931-64C0-464D-96B3-C4269C9D1815}" type="par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F3725CBA-4435-DE48-9091-B5A6BCA43442}" type="sib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2E977C7F-E071-D14F-901A-5A837081FDBC}">
      <dgm:prSet phldrT="[Text]"/>
      <dgm:spPr/>
      <dgm:t>
        <a:bodyPr/>
        <a:lstStyle/>
        <a:p>
          <a:r>
            <a:rPr lang="en-US" b="0" i="0" dirty="0">
              <a:latin typeface="Helvetica Neue Light" charset="0"/>
              <a:ea typeface="Helvetica Neue Light" charset="0"/>
              <a:cs typeface="Helvetica Neue Light" charset="0"/>
            </a:rPr>
            <a:t>Add table to sync</a:t>
          </a:r>
        </a:p>
      </dgm:t>
    </dgm:pt>
    <dgm:pt modelId="{3D3BCBC0-1D7E-D243-A6D6-44EA72E70276}" type="par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86551436-64E4-1C4C-8A75-7856C73C1B45}" type="sib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51313050-8561-3444-A666-8C509BE397B5}">
      <dgm:prSet phldrT="[Text]"/>
      <dgm:spPr/>
      <dgm:t>
        <a:bodyPr/>
        <a:lstStyle/>
        <a:p>
          <a:r>
            <a:rPr lang="en-US" b="0" i="0" dirty="0">
              <a:latin typeface="Helvetica Neue Light" charset="0"/>
              <a:ea typeface="Helvetica Neue Light" charset="0"/>
              <a:cs typeface="Helvetica Neue Light" charset="0"/>
            </a:rPr>
            <a:t>Set sync properties</a:t>
          </a:r>
        </a:p>
      </dgm:t>
    </dgm:pt>
    <dgm:pt modelId="{D4E81F1D-2CFB-E443-9FA4-FFF63FD5F01A}" type="par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600CD494-0B18-6D4C-BEFF-EF7DFC05134B}" type="sib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1D4E8C0F-0404-4F41-B3D8-96B2B17681EE}">
      <dgm:prSet/>
      <dgm:spPr/>
      <dgm:t>
        <a:bodyPr/>
        <a:lstStyle/>
        <a:p>
          <a:r>
            <a:rPr lang="en-US" b="0" i="0" dirty="0">
              <a:latin typeface="Helvetica Neue Light" charset="0"/>
              <a:ea typeface="Helvetica Neue Light" charset="0"/>
              <a:cs typeface="Helvetica Neue Light" charset="0"/>
            </a:rPr>
            <a:t>Sync data</a:t>
          </a:r>
        </a:p>
      </dgm:t>
    </dgm:pt>
    <dgm:pt modelId="{F071C2F2-EF0D-874A-B781-98017EBEF276}" type="par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44F1F506-D0CC-1A48-A5C6-B980E956FCAA}" type="sib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22C0F7D1-37C6-614E-A43A-A95274C4B6D7}" type="pres">
      <dgm:prSet presAssocID="{B7B7B0D6-216D-C047-A150-13A41B61C907}" presName="Name0" presStyleCnt="0">
        <dgm:presLayoutVars>
          <dgm:dir/>
          <dgm:animLvl val="lvl"/>
          <dgm:resizeHandles val="exact"/>
        </dgm:presLayoutVars>
      </dgm:prSet>
      <dgm:spPr/>
    </dgm:pt>
    <dgm:pt modelId="{28278E4C-EFB8-9149-8F67-8B3E107ACF63}" type="pres">
      <dgm:prSet presAssocID="{0EAEAB9C-65A7-9849-985F-392F1F6A5027}" presName="parTxOnly" presStyleLbl="node1" presStyleIdx="0" presStyleCnt="4">
        <dgm:presLayoutVars>
          <dgm:chMax val="0"/>
          <dgm:chPref val="0"/>
          <dgm:bulletEnabled val="1"/>
        </dgm:presLayoutVars>
      </dgm:prSet>
      <dgm:spPr/>
    </dgm:pt>
    <dgm:pt modelId="{570F02D5-21A7-E649-901F-1AACA8CF13FC}" type="pres">
      <dgm:prSet presAssocID="{F3725CBA-4435-DE48-9091-B5A6BCA43442}" presName="parTxOnlySpace" presStyleCnt="0"/>
      <dgm:spPr/>
    </dgm:pt>
    <dgm:pt modelId="{28BCDC85-E99C-2545-A85C-A626C18F75D8}" type="pres">
      <dgm:prSet presAssocID="{2E977C7F-E071-D14F-901A-5A837081FDBC}" presName="parTxOnly" presStyleLbl="node1" presStyleIdx="1" presStyleCnt="4">
        <dgm:presLayoutVars>
          <dgm:chMax val="0"/>
          <dgm:chPref val="0"/>
          <dgm:bulletEnabled val="1"/>
        </dgm:presLayoutVars>
      </dgm:prSet>
      <dgm:spPr/>
    </dgm:pt>
    <dgm:pt modelId="{967D9EF6-0D04-634C-AD59-7645E6135748}" type="pres">
      <dgm:prSet presAssocID="{86551436-64E4-1C4C-8A75-7856C73C1B45}" presName="parTxOnlySpace" presStyleCnt="0"/>
      <dgm:spPr/>
    </dgm:pt>
    <dgm:pt modelId="{0FC5B8CF-633B-EB45-9D7A-536BD7716EF1}" type="pres">
      <dgm:prSet presAssocID="{51313050-8561-3444-A666-8C509BE397B5}" presName="parTxOnly" presStyleLbl="node1" presStyleIdx="2" presStyleCnt="4">
        <dgm:presLayoutVars>
          <dgm:chMax val="0"/>
          <dgm:chPref val="0"/>
          <dgm:bulletEnabled val="1"/>
        </dgm:presLayoutVars>
      </dgm:prSet>
      <dgm:spPr/>
    </dgm:pt>
    <dgm:pt modelId="{74A4834D-D80C-D043-AB1E-21018523363D}" type="pres">
      <dgm:prSet presAssocID="{600CD494-0B18-6D4C-BEFF-EF7DFC05134B}" presName="parTxOnlySpace" presStyleCnt="0"/>
      <dgm:spPr/>
    </dgm:pt>
    <dgm:pt modelId="{80C5421A-8BB9-2540-8395-CF6BB8A0FAB4}" type="pres">
      <dgm:prSet presAssocID="{1D4E8C0F-0404-4F41-B3D8-96B2B17681EE}" presName="parTxOnly" presStyleLbl="node1" presStyleIdx="3" presStyleCnt="4">
        <dgm:presLayoutVars>
          <dgm:chMax val="0"/>
          <dgm:chPref val="0"/>
          <dgm:bulletEnabled val="1"/>
        </dgm:presLayoutVars>
      </dgm:prSet>
      <dgm:spPr/>
    </dgm:pt>
  </dgm:ptLst>
  <dgm:cxnLst>
    <dgm:cxn modelId="{8F2F6C30-66C1-944E-BE9D-BBC81062E07C}" type="presOf" srcId="{0EAEAB9C-65A7-9849-985F-392F1F6A5027}" destId="{28278E4C-EFB8-9149-8F67-8B3E107ACF63}" srcOrd="0" destOrd="0" presId="urn:microsoft.com/office/officeart/2005/8/layout/chevron1"/>
    <dgm:cxn modelId="{BBF1753F-AE6A-5E4C-8E9F-4FAD08508FE4}" type="presOf" srcId="{B7B7B0D6-216D-C047-A150-13A41B61C907}" destId="{22C0F7D1-37C6-614E-A43A-A95274C4B6D7}" srcOrd="0" destOrd="0" presId="urn:microsoft.com/office/officeart/2005/8/layout/chevron1"/>
    <dgm:cxn modelId="{46A1EB51-F166-284B-B125-70525775CB5B}" type="presOf" srcId="{2E977C7F-E071-D14F-901A-5A837081FDBC}" destId="{28BCDC85-E99C-2545-A85C-A626C18F75D8}" srcOrd="0" destOrd="0" presId="urn:microsoft.com/office/officeart/2005/8/layout/chevron1"/>
    <dgm:cxn modelId="{08795358-5C98-1649-846D-CAE9EA4C93E2}" srcId="{B7B7B0D6-216D-C047-A150-13A41B61C907}" destId="{2E977C7F-E071-D14F-901A-5A837081FDBC}" srcOrd="1" destOrd="0" parTransId="{3D3BCBC0-1D7E-D243-A6D6-44EA72E70276}" sibTransId="{86551436-64E4-1C4C-8A75-7856C73C1B45}"/>
    <dgm:cxn modelId="{4D510A71-18ED-5C40-BF6E-907CE939224D}" type="presOf" srcId="{51313050-8561-3444-A666-8C509BE397B5}" destId="{0FC5B8CF-633B-EB45-9D7A-536BD7716EF1}" srcOrd="0" destOrd="0" presId="urn:microsoft.com/office/officeart/2005/8/layout/chevron1"/>
    <dgm:cxn modelId="{7C8B4199-4D25-034A-9C3A-85BC7D5F4FE8}" srcId="{B7B7B0D6-216D-C047-A150-13A41B61C907}" destId="{0EAEAB9C-65A7-9849-985F-392F1F6A5027}" srcOrd="0" destOrd="0" parTransId="{DFCE7931-64C0-464D-96B3-C4269C9D1815}" sibTransId="{F3725CBA-4435-DE48-9091-B5A6BCA43442}"/>
    <dgm:cxn modelId="{476046B7-16B5-9E47-9301-47D4088E9CBA}" srcId="{B7B7B0D6-216D-C047-A150-13A41B61C907}" destId="{51313050-8561-3444-A666-8C509BE397B5}" srcOrd="2" destOrd="0" parTransId="{D4E81F1D-2CFB-E443-9FA4-FFF63FD5F01A}" sibTransId="{600CD494-0B18-6D4C-BEFF-EF7DFC05134B}"/>
    <dgm:cxn modelId="{ABB290D7-C344-D04E-B290-B8D5F2FCE73F}" srcId="{B7B7B0D6-216D-C047-A150-13A41B61C907}" destId="{1D4E8C0F-0404-4F41-B3D8-96B2B17681EE}" srcOrd="3" destOrd="0" parTransId="{F071C2F2-EF0D-874A-B781-98017EBEF276}" sibTransId="{44F1F506-D0CC-1A48-A5C6-B980E956FCAA}"/>
    <dgm:cxn modelId="{64E957F4-1F0C-F14B-A907-C5291F3DD390}" type="presOf" srcId="{1D4E8C0F-0404-4F41-B3D8-96B2B17681EE}" destId="{80C5421A-8BB9-2540-8395-CF6BB8A0FAB4}" srcOrd="0" destOrd="0" presId="urn:microsoft.com/office/officeart/2005/8/layout/chevron1"/>
    <dgm:cxn modelId="{9DF1DEC4-A293-5043-9830-8E94742DEEE1}" type="presParOf" srcId="{22C0F7D1-37C6-614E-A43A-A95274C4B6D7}" destId="{28278E4C-EFB8-9149-8F67-8B3E107ACF63}" srcOrd="0" destOrd="0" presId="urn:microsoft.com/office/officeart/2005/8/layout/chevron1"/>
    <dgm:cxn modelId="{188A99FF-9BC2-0942-AC10-C5F211FA86A0}" type="presParOf" srcId="{22C0F7D1-37C6-614E-A43A-A95274C4B6D7}" destId="{570F02D5-21A7-E649-901F-1AACA8CF13FC}" srcOrd="1" destOrd="0" presId="urn:microsoft.com/office/officeart/2005/8/layout/chevron1"/>
    <dgm:cxn modelId="{4528A8A0-488E-AD46-BAD1-0ADC864827FC}" type="presParOf" srcId="{22C0F7D1-37C6-614E-A43A-A95274C4B6D7}" destId="{28BCDC85-E99C-2545-A85C-A626C18F75D8}" srcOrd="2" destOrd="0" presId="urn:microsoft.com/office/officeart/2005/8/layout/chevron1"/>
    <dgm:cxn modelId="{F9E6AC14-0F94-2043-8EBB-997AF9B5EE3E}" type="presParOf" srcId="{22C0F7D1-37C6-614E-A43A-A95274C4B6D7}" destId="{967D9EF6-0D04-634C-AD59-7645E6135748}" srcOrd="3" destOrd="0" presId="urn:microsoft.com/office/officeart/2005/8/layout/chevron1"/>
    <dgm:cxn modelId="{B95D1588-DC97-1940-BF34-1EFA50BCEB82}" type="presParOf" srcId="{22C0F7D1-37C6-614E-A43A-A95274C4B6D7}" destId="{0FC5B8CF-633B-EB45-9D7A-536BD7716EF1}" srcOrd="4" destOrd="0" presId="urn:microsoft.com/office/officeart/2005/8/layout/chevron1"/>
    <dgm:cxn modelId="{147ACC8F-E7B8-FA45-A838-60A6C61FE0E8}" type="presParOf" srcId="{22C0F7D1-37C6-614E-A43A-A95274C4B6D7}" destId="{74A4834D-D80C-D043-AB1E-21018523363D}" srcOrd="5" destOrd="0" presId="urn:microsoft.com/office/officeart/2005/8/layout/chevron1"/>
    <dgm:cxn modelId="{3DD2B7D3-B4BA-6D44-94E5-5F61908B0EE3}" type="presParOf" srcId="{22C0F7D1-37C6-614E-A43A-A95274C4B6D7}" destId="{80C5421A-8BB9-2540-8395-CF6BB8A0FAB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7B0D6-216D-C047-A150-13A41B61C907}" type="doc">
      <dgm:prSet loTypeId="urn:microsoft.com/office/officeart/2005/8/layout/chevron1" loCatId="" qsTypeId="urn:microsoft.com/office/officeart/2005/8/quickstyle/simple4" qsCatId="simple" csTypeId="urn:microsoft.com/office/officeart/2005/8/colors/accent1_2" csCatId="accent1" phldr="1"/>
      <dgm:spPr/>
    </dgm:pt>
    <dgm:pt modelId="{0EAEAB9C-65A7-9849-985F-392F1F6A5027}">
      <dgm:prSet phldrT="[Text]" custT="1"/>
      <dgm:spPr/>
      <dgm:t>
        <a:bodyPr/>
        <a:lstStyle/>
        <a:p>
          <a:r>
            <a:rPr lang="en-US" sz="1400" b="0" i="0" dirty="0">
              <a:solidFill>
                <a:schemeClr val="bg1"/>
              </a:solidFill>
              <a:latin typeface="Helvetica Neue Light" charset="0"/>
              <a:ea typeface="Helvetica Neue Light" charset="0"/>
              <a:cs typeface="Helvetica Neue Light" charset="0"/>
            </a:rPr>
            <a:t>Create a  connection</a:t>
          </a:r>
        </a:p>
      </dgm:t>
    </dgm:pt>
    <dgm:pt modelId="{DFCE7931-64C0-464D-96B3-C4269C9D1815}" type="par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F3725CBA-4435-DE48-9091-B5A6BCA43442}" type="sib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2E977C7F-E071-D14F-901A-5A837081FDBC}">
      <dgm:prSet phldrT="[Tex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Add table to sync</a:t>
          </a:r>
        </a:p>
      </dgm:t>
    </dgm:pt>
    <dgm:pt modelId="{3D3BCBC0-1D7E-D243-A6D6-44EA72E70276}" type="par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86551436-64E4-1C4C-8A75-7856C73C1B45}" type="sib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51313050-8561-3444-A666-8C509BE397B5}">
      <dgm:prSet phldrT="[Tex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Set sync properties</a:t>
          </a:r>
        </a:p>
      </dgm:t>
    </dgm:pt>
    <dgm:pt modelId="{D4E81F1D-2CFB-E443-9FA4-FFF63FD5F01A}" type="par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600CD494-0B18-6D4C-BEFF-EF7DFC05134B}" type="sib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1D4E8C0F-0404-4F41-B3D8-96B2B17681EE}">
      <dgm:prSe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Sync data</a:t>
          </a:r>
        </a:p>
      </dgm:t>
    </dgm:pt>
    <dgm:pt modelId="{F071C2F2-EF0D-874A-B781-98017EBEF276}" type="par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44F1F506-D0CC-1A48-A5C6-B980E956FCAA}" type="sib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22C0F7D1-37C6-614E-A43A-A95274C4B6D7}" type="pres">
      <dgm:prSet presAssocID="{B7B7B0D6-216D-C047-A150-13A41B61C907}" presName="Name0" presStyleCnt="0">
        <dgm:presLayoutVars>
          <dgm:dir/>
          <dgm:animLvl val="lvl"/>
          <dgm:resizeHandles val="exact"/>
        </dgm:presLayoutVars>
      </dgm:prSet>
      <dgm:spPr/>
    </dgm:pt>
    <dgm:pt modelId="{28278E4C-EFB8-9149-8F67-8B3E107ACF63}" type="pres">
      <dgm:prSet presAssocID="{0EAEAB9C-65A7-9849-985F-392F1F6A5027}" presName="parTxOnly" presStyleLbl="node1" presStyleIdx="0" presStyleCnt="4" custScaleX="125725">
        <dgm:presLayoutVars>
          <dgm:chMax val="0"/>
          <dgm:chPref val="0"/>
          <dgm:bulletEnabled val="1"/>
        </dgm:presLayoutVars>
      </dgm:prSet>
      <dgm:spPr/>
    </dgm:pt>
    <dgm:pt modelId="{570F02D5-21A7-E649-901F-1AACA8CF13FC}" type="pres">
      <dgm:prSet presAssocID="{F3725CBA-4435-DE48-9091-B5A6BCA43442}" presName="parTxOnlySpace" presStyleCnt="0"/>
      <dgm:spPr/>
    </dgm:pt>
    <dgm:pt modelId="{28BCDC85-E99C-2545-A85C-A626C18F75D8}" type="pres">
      <dgm:prSet presAssocID="{2E977C7F-E071-D14F-901A-5A837081FDBC}" presName="parTxOnly" presStyleLbl="node1" presStyleIdx="1" presStyleCnt="4">
        <dgm:presLayoutVars>
          <dgm:chMax val="0"/>
          <dgm:chPref val="0"/>
          <dgm:bulletEnabled val="1"/>
        </dgm:presLayoutVars>
      </dgm:prSet>
      <dgm:spPr/>
    </dgm:pt>
    <dgm:pt modelId="{967D9EF6-0D04-634C-AD59-7645E6135748}" type="pres">
      <dgm:prSet presAssocID="{86551436-64E4-1C4C-8A75-7856C73C1B45}" presName="parTxOnlySpace" presStyleCnt="0"/>
      <dgm:spPr/>
    </dgm:pt>
    <dgm:pt modelId="{0FC5B8CF-633B-EB45-9D7A-536BD7716EF1}" type="pres">
      <dgm:prSet presAssocID="{51313050-8561-3444-A666-8C509BE397B5}" presName="parTxOnly" presStyleLbl="node1" presStyleIdx="2" presStyleCnt="4">
        <dgm:presLayoutVars>
          <dgm:chMax val="0"/>
          <dgm:chPref val="0"/>
          <dgm:bulletEnabled val="1"/>
        </dgm:presLayoutVars>
      </dgm:prSet>
      <dgm:spPr/>
    </dgm:pt>
    <dgm:pt modelId="{74A4834D-D80C-D043-AB1E-21018523363D}" type="pres">
      <dgm:prSet presAssocID="{600CD494-0B18-6D4C-BEFF-EF7DFC05134B}" presName="parTxOnlySpace" presStyleCnt="0"/>
      <dgm:spPr/>
    </dgm:pt>
    <dgm:pt modelId="{80C5421A-8BB9-2540-8395-CF6BB8A0FAB4}" type="pres">
      <dgm:prSet presAssocID="{1D4E8C0F-0404-4F41-B3D8-96B2B17681EE}" presName="parTxOnly" presStyleLbl="node1" presStyleIdx="3" presStyleCnt="4">
        <dgm:presLayoutVars>
          <dgm:chMax val="0"/>
          <dgm:chPref val="0"/>
          <dgm:bulletEnabled val="1"/>
        </dgm:presLayoutVars>
      </dgm:prSet>
      <dgm:spPr/>
    </dgm:pt>
  </dgm:ptLst>
  <dgm:cxnLst>
    <dgm:cxn modelId="{CDB01A17-5481-324A-886A-54D5A8879FAB}" type="presOf" srcId="{B7B7B0D6-216D-C047-A150-13A41B61C907}" destId="{22C0F7D1-37C6-614E-A43A-A95274C4B6D7}" srcOrd="0" destOrd="0" presId="urn:microsoft.com/office/officeart/2005/8/layout/chevron1"/>
    <dgm:cxn modelId="{4497CA26-9D55-0B41-9FA7-3E99534CF2A6}" type="presOf" srcId="{0EAEAB9C-65A7-9849-985F-392F1F6A5027}" destId="{28278E4C-EFB8-9149-8F67-8B3E107ACF63}" srcOrd="0" destOrd="0" presId="urn:microsoft.com/office/officeart/2005/8/layout/chevron1"/>
    <dgm:cxn modelId="{25672A3B-A9E2-5E4B-A346-07ADD163329F}" type="presOf" srcId="{2E977C7F-E071-D14F-901A-5A837081FDBC}" destId="{28BCDC85-E99C-2545-A85C-A626C18F75D8}" srcOrd="0" destOrd="0" presId="urn:microsoft.com/office/officeart/2005/8/layout/chevron1"/>
    <dgm:cxn modelId="{B660954E-74A7-D142-BBB2-17DA823BCCBC}" type="presOf" srcId="{51313050-8561-3444-A666-8C509BE397B5}" destId="{0FC5B8CF-633B-EB45-9D7A-536BD7716EF1}" srcOrd="0" destOrd="0" presId="urn:microsoft.com/office/officeart/2005/8/layout/chevron1"/>
    <dgm:cxn modelId="{08795358-5C98-1649-846D-CAE9EA4C93E2}" srcId="{B7B7B0D6-216D-C047-A150-13A41B61C907}" destId="{2E977C7F-E071-D14F-901A-5A837081FDBC}" srcOrd="1" destOrd="0" parTransId="{3D3BCBC0-1D7E-D243-A6D6-44EA72E70276}" sibTransId="{86551436-64E4-1C4C-8A75-7856C73C1B45}"/>
    <dgm:cxn modelId="{C9E64183-FC06-7843-A5F3-C61FFA6B4F53}" type="presOf" srcId="{1D4E8C0F-0404-4F41-B3D8-96B2B17681EE}" destId="{80C5421A-8BB9-2540-8395-CF6BB8A0FAB4}" srcOrd="0" destOrd="0" presId="urn:microsoft.com/office/officeart/2005/8/layout/chevron1"/>
    <dgm:cxn modelId="{7C8B4199-4D25-034A-9C3A-85BC7D5F4FE8}" srcId="{B7B7B0D6-216D-C047-A150-13A41B61C907}" destId="{0EAEAB9C-65A7-9849-985F-392F1F6A5027}" srcOrd="0" destOrd="0" parTransId="{DFCE7931-64C0-464D-96B3-C4269C9D1815}" sibTransId="{F3725CBA-4435-DE48-9091-B5A6BCA43442}"/>
    <dgm:cxn modelId="{476046B7-16B5-9E47-9301-47D4088E9CBA}" srcId="{B7B7B0D6-216D-C047-A150-13A41B61C907}" destId="{51313050-8561-3444-A666-8C509BE397B5}" srcOrd="2" destOrd="0" parTransId="{D4E81F1D-2CFB-E443-9FA4-FFF63FD5F01A}" sibTransId="{600CD494-0B18-6D4C-BEFF-EF7DFC05134B}"/>
    <dgm:cxn modelId="{ABB290D7-C344-D04E-B290-B8D5F2FCE73F}" srcId="{B7B7B0D6-216D-C047-A150-13A41B61C907}" destId="{1D4E8C0F-0404-4F41-B3D8-96B2B17681EE}" srcOrd="3" destOrd="0" parTransId="{F071C2F2-EF0D-874A-B781-98017EBEF276}" sibTransId="{44F1F506-D0CC-1A48-A5C6-B980E956FCAA}"/>
    <dgm:cxn modelId="{E64F984C-F1ED-E64D-AFAD-41EDB6589A57}" type="presParOf" srcId="{22C0F7D1-37C6-614E-A43A-A95274C4B6D7}" destId="{28278E4C-EFB8-9149-8F67-8B3E107ACF63}" srcOrd="0" destOrd="0" presId="urn:microsoft.com/office/officeart/2005/8/layout/chevron1"/>
    <dgm:cxn modelId="{BF82C04D-64CC-D24B-ADE2-3B73D0C3CC5C}" type="presParOf" srcId="{22C0F7D1-37C6-614E-A43A-A95274C4B6D7}" destId="{570F02D5-21A7-E649-901F-1AACA8CF13FC}" srcOrd="1" destOrd="0" presId="urn:microsoft.com/office/officeart/2005/8/layout/chevron1"/>
    <dgm:cxn modelId="{D39CC3E4-2B26-6D48-925B-AFC888E8917E}" type="presParOf" srcId="{22C0F7D1-37C6-614E-A43A-A95274C4B6D7}" destId="{28BCDC85-E99C-2545-A85C-A626C18F75D8}" srcOrd="2" destOrd="0" presId="urn:microsoft.com/office/officeart/2005/8/layout/chevron1"/>
    <dgm:cxn modelId="{62AF6AFB-ECC7-6148-936E-F47BF0101352}" type="presParOf" srcId="{22C0F7D1-37C6-614E-A43A-A95274C4B6D7}" destId="{967D9EF6-0D04-634C-AD59-7645E6135748}" srcOrd="3" destOrd="0" presId="urn:microsoft.com/office/officeart/2005/8/layout/chevron1"/>
    <dgm:cxn modelId="{0FB3CF83-524E-F749-992A-566F4ACD4C63}" type="presParOf" srcId="{22C0F7D1-37C6-614E-A43A-A95274C4B6D7}" destId="{0FC5B8CF-633B-EB45-9D7A-536BD7716EF1}" srcOrd="4" destOrd="0" presId="urn:microsoft.com/office/officeart/2005/8/layout/chevron1"/>
    <dgm:cxn modelId="{3F3FCA87-09C1-9645-9BEB-CDF6A9CAC835}" type="presParOf" srcId="{22C0F7D1-37C6-614E-A43A-A95274C4B6D7}" destId="{74A4834D-D80C-D043-AB1E-21018523363D}" srcOrd="5" destOrd="0" presId="urn:microsoft.com/office/officeart/2005/8/layout/chevron1"/>
    <dgm:cxn modelId="{64DF984C-87FD-1B4E-B527-5079A70CC802}" type="presParOf" srcId="{22C0F7D1-37C6-614E-A43A-A95274C4B6D7}" destId="{80C5421A-8BB9-2540-8395-CF6BB8A0FAB4}"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B7B0D6-216D-C047-A150-13A41B61C907}" type="doc">
      <dgm:prSet loTypeId="urn:microsoft.com/office/officeart/2005/8/layout/chevron1" loCatId="" qsTypeId="urn:microsoft.com/office/officeart/2005/8/quickstyle/simple4" qsCatId="simple" csTypeId="urn:microsoft.com/office/officeart/2005/8/colors/accent1_2" csCatId="accent1" phldr="1"/>
      <dgm:spPr/>
    </dgm:pt>
    <dgm:pt modelId="{0EAEAB9C-65A7-9849-985F-392F1F6A5027}">
      <dgm:prSet phldrT="[Text]" custT="1"/>
      <dgm:spPr>
        <a:solidFill>
          <a:schemeClr val="bg1">
            <a:lumMod val="75000"/>
          </a:schemeClr>
        </a:solidFill>
      </dgm:spPr>
      <dgm:t>
        <a:bodyPr/>
        <a:lstStyle/>
        <a:p>
          <a:r>
            <a:rPr lang="en-US" sz="1300" b="0" i="0" dirty="0">
              <a:latin typeface="Helvetica Neue Light" charset="0"/>
              <a:ea typeface="Helvetica Neue Light" charset="0"/>
              <a:cs typeface="Helvetica Neue Light" charset="0"/>
            </a:rPr>
            <a:t>Create a  connection</a:t>
          </a:r>
        </a:p>
      </dgm:t>
    </dgm:pt>
    <dgm:pt modelId="{DFCE7931-64C0-464D-96B3-C4269C9D1815}" type="par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F3725CBA-4435-DE48-9091-B5A6BCA43442}" type="sib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2E977C7F-E071-D14F-901A-5A837081FDBC}">
      <dgm:prSet phldrT="[Text]" custT="1"/>
      <dgm:spPr>
        <a:solidFill>
          <a:srgbClr val="4E55FD"/>
        </a:solidFill>
      </dgm:spPr>
      <dgm:t>
        <a:bodyPr/>
        <a:lstStyle/>
        <a:p>
          <a:r>
            <a:rPr lang="en-US" sz="1400" b="0" i="0" dirty="0">
              <a:latin typeface="Helvetica Neue Light" charset="0"/>
              <a:ea typeface="Helvetica Neue Light" charset="0"/>
              <a:cs typeface="Helvetica Neue Light" charset="0"/>
            </a:rPr>
            <a:t>Add table to sync</a:t>
          </a:r>
        </a:p>
      </dgm:t>
    </dgm:pt>
    <dgm:pt modelId="{3D3BCBC0-1D7E-D243-A6D6-44EA72E70276}" type="par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86551436-64E4-1C4C-8A75-7856C73C1B45}" type="sib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51313050-8561-3444-A666-8C509BE397B5}">
      <dgm:prSet phldrT="[Tex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Set sync properties</a:t>
          </a:r>
        </a:p>
      </dgm:t>
    </dgm:pt>
    <dgm:pt modelId="{D4E81F1D-2CFB-E443-9FA4-FFF63FD5F01A}" type="par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600CD494-0B18-6D4C-BEFF-EF7DFC05134B}" type="sib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1D4E8C0F-0404-4F41-B3D8-96B2B17681EE}">
      <dgm:prSe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Sync data</a:t>
          </a:r>
        </a:p>
      </dgm:t>
    </dgm:pt>
    <dgm:pt modelId="{F071C2F2-EF0D-874A-B781-98017EBEF276}" type="par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44F1F506-D0CC-1A48-A5C6-B980E956FCAA}" type="sib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22C0F7D1-37C6-614E-A43A-A95274C4B6D7}" type="pres">
      <dgm:prSet presAssocID="{B7B7B0D6-216D-C047-A150-13A41B61C907}" presName="Name0" presStyleCnt="0">
        <dgm:presLayoutVars>
          <dgm:dir/>
          <dgm:animLvl val="lvl"/>
          <dgm:resizeHandles val="exact"/>
        </dgm:presLayoutVars>
      </dgm:prSet>
      <dgm:spPr/>
    </dgm:pt>
    <dgm:pt modelId="{28278E4C-EFB8-9149-8F67-8B3E107ACF63}" type="pres">
      <dgm:prSet presAssocID="{0EAEAB9C-65A7-9849-985F-392F1F6A5027}" presName="parTxOnly" presStyleLbl="node1" presStyleIdx="0" presStyleCnt="4">
        <dgm:presLayoutVars>
          <dgm:chMax val="0"/>
          <dgm:chPref val="0"/>
          <dgm:bulletEnabled val="1"/>
        </dgm:presLayoutVars>
      </dgm:prSet>
      <dgm:spPr/>
    </dgm:pt>
    <dgm:pt modelId="{570F02D5-21A7-E649-901F-1AACA8CF13FC}" type="pres">
      <dgm:prSet presAssocID="{F3725CBA-4435-DE48-9091-B5A6BCA43442}" presName="parTxOnlySpace" presStyleCnt="0"/>
      <dgm:spPr/>
    </dgm:pt>
    <dgm:pt modelId="{28BCDC85-E99C-2545-A85C-A626C18F75D8}" type="pres">
      <dgm:prSet presAssocID="{2E977C7F-E071-D14F-901A-5A837081FDBC}" presName="parTxOnly" presStyleLbl="node1" presStyleIdx="1" presStyleCnt="4">
        <dgm:presLayoutVars>
          <dgm:chMax val="0"/>
          <dgm:chPref val="0"/>
          <dgm:bulletEnabled val="1"/>
        </dgm:presLayoutVars>
      </dgm:prSet>
      <dgm:spPr/>
    </dgm:pt>
    <dgm:pt modelId="{967D9EF6-0D04-634C-AD59-7645E6135748}" type="pres">
      <dgm:prSet presAssocID="{86551436-64E4-1C4C-8A75-7856C73C1B45}" presName="parTxOnlySpace" presStyleCnt="0"/>
      <dgm:spPr/>
    </dgm:pt>
    <dgm:pt modelId="{0FC5B8CF-633B-EB45-9D7A-536BD7716EF1}" type="pres">
      <dgm:prSet presAssocID="{51313050-8561-3444-A666-8C509BE397B5}" presName="parTxOnly" presStyleLbl="node1" presStyleIdx="2" presStyleCnt="4">
        <dgm:presLayoutVars>
          <dgm:chMax val="0"/>
          <dgm:chPref val="0"/>
          <dgm:bulletEnabled val="1"/>
        </dgm:presLayoutVars>
      </dgm:prSet>
      <dgm:spPr/>
    </dgm:pt>
    <dgm:pt modelId="{74A4834D-D80C-D043-AB1E-21018523363D}" type="pres">
      <dgm:prSet presAssocID="{600CD494-0B18-6D4C-BEFF-EF7DFC05134B}" presName="parTxOnlySpace" presStyleCnt="0"/>
      <dgm:spPr/>
    </dgm:pt>
    <dgm:pt modelId="{80C5421A-8BB9-2540-8395-CF6BB8A0FAB4}" type="pres">
      <dgm:prSet presAssocID="{1D4E8C0F-0404-4F41-B3D8-96B2B17681EE}" presName="parTxOnly" presStyleLbl="node1" presStyleIdx="3" presStyleCnt="4">
        <dgm:presLayoutVars>
          <dgm:chMax val="0"/>
          <dgm:chPref val="0"/>
          <dgm:bulletEnabled val="1"/>
        </dgm:presLayoutVars>
      </dgm:prSet>
      <dgm:spPr/>
    </dgm:pt>
  </dgm:ptLst>
  <dgm:cxnLst>
    <dgm:cxn modelId="{72470602-1BA3-D342-A2F9-FA6B0A01345E}" type="presOf" srcId="{51313050-8561-3444-A666-8C509BE397B5}" destId="{0FC5B8CF-633B-EB45-9D7A-536BD7716EF1}" srcOrd="0" destOrd="0" presId="urn:microsoft.com/office/officeart/2005/8/layout/chevron1"/>
    <dgm:cxn modelId="{A5C81006-3C4D-CA45-A259-36D670E170B8}" type="presOf" srcId="{2E977C7F-E071-D14F-901A-5A837081FDBC}" destId="{28BCDC85-E99C-2545-A85C-A626C18F75D8}" srcOrd="0" destOrd="0" presId="urn:microsoft.com/office/officeart/2005/8/layout/chevron1"/>
    <dgm:cxn modelId="{4070FE4F-6523-6A4C-9876-1252388A5974}" type="presOf" srcId="{1D4E8C0F-0404-4F41-B3D8-96B2B17681EE}" destId="{80C5421A-8BB9-2540-8395-CF6BB8A0FAB4}" srcOrd="0" destOrd="0" presId="urn:microsoft.com/office/officeart/2005/8/layout/chevron1"/>
    <dgm:cxn modelId="{08795358-5C98-1649-846D-CAE9EA4C93E2}" srcId="{B7B7B0D6-216D-C047-A150-13A41B61C907}" destId="{2E977C7F-E071-D14F-901A-5A837081FDBC}" srcOrd="1" destOrd="0" parTransId="{3D3BCBC0-1D7E-D243-A6D6-44EA72E70276}" sibTransId="{86551436-64E4-1C4C-8A75-7856C73C1B45}"/>
    <dgm:cxn modelId="{EDC0B66B-DCD7-C746-B418-A5C85ACE2896}" type="presOf" srcId="{B7B7B0D6-216D-C047-A150-13A41B61C907}" destId="{22C0F7D1-37C6-614E-A43A-A95274C4B6D7}" srcOrd="0" destOrd="0" presId="urn:microsoft.com/office/officeart/2005/8/layout/chevron1"/>
    <dgm:cxn modelId="{D1D06691-8B41-DE4F-9C02-C8AE04C1287D}" type="presOf" srcId="{0EAEAB9C-65A7-9849-985F-392F1F6A5027}" destId="{28278E4C-EFB8-9149-8F67-8B3E107ACF63}" srcOrd="0" destOrd="0" presId="urn:microsoft.com/office/officeart/2005/8/layout/chevron1"/>
    <dgm:cxn modelId="{7C8B4199-4D25-034A-9C3A-85BC7D5F4FE8}" srcId="{B7B7B0D6-216D-C047-A150-13A41B61C907}" destId="{0EAEAB9C-65A7-9849-985F-392F1F6A5027}" srcOrd="0" destOrd="0" parTransId="{DFCE7931-64C0-464D-96B3-C4269C9D1815}" sibTransId="{F3725CBA-4435-DE48-9091-B5A6BCA43442}"/>
    <dgm:cxn modelId="{476046B7-16B5-9E47-9301-47D4088E9CBA}" srcId="{B7B7B0D6-216D-C047-A150-13A41B61C907}" destId="{51313050-8561-3444-A666-8C509BE397B5}" srcOrd="2" destOrd="0" parTransId="{D4E81F1D-2CFB-E443-9FA4-FFF63FD5F01A}" sibTransId="{600CD494-0B18-6D4C-BEFF-EF7DFC05134B}"/>
    <dgm:cxn modelId="{ABB290D7-C344-D04E-B290-B8D5F2FCE73F}" srcId="{B7B7B0D6-216D-C047-A150-13A41B61C907}" destId="{1D4E8C0F-0404-4F41-B3D8-96B2B17681EE}" srcOrd="3" destOrd="0" parTransId="{F071C2F2-EF0D-874A-B781-98017EBEF276}" sibTransId="{44F1F506-D0CC-1A48-A5C6-B980E956FCAA}"/>
    <dgm:cxn modelId="{D6BA02EC-3C40-F542-BA90-CB7922846857}" type="presParOf" srcId="{22C0F7D1-37C6-614E-A43A-A95274C4B6D7}" destId="{28278E4C-EFB8-9149-8F67-8B3E107ACF63}" srcOrd="0" destOrd="0" presId="urn:microsoft.com/office/officeart/2005/8/layout/chevron1"/>
    <dgm:cxn modelId="{697C42CB-65C6-0943-BFAE-A7FECB0B0DE2}" type="presParOf" srcId="{22C0F7D1-37C6-614E-A43A-A95274C4B6D7}" destId="{570F02D5-21A7-E649-901F-1AACA8CF13FC}" srcOrd="1" destOrd="0" presId="urn:microsoft.com/office/officeart/2005/8/layout/chevron1"/>
    <dgm:cxn modelId="{788F156B-406F-074C-A671-0F5FB9C10E22}" type="presParOf" srcId="{22C0F7D1-37C6-614E-A43A-A95274C4B6D7}" destId="{28BCDC85-E99C-2545-A85C-A626C18F75D8}" srcOrd="2" destOrd="0" presId="urn:microsoft.com/office/officeart/2005/8/layout/chevron1"/>
    <dgm:cxn modelId="{4A14E5B9-48D5-FB47-9095-300A7BBF246B}" type="presParOf" srcId="{22C0F7D1-37C6-614E-A43A-A95274C4B6D7}" destId="{967D9EF6-0D04-634C-AD59-7645E6135748}" srcOrd="3" destOrd="0" presId="urn:microsoft.com/office/officeart/2005/8/layout/chevron1"/>
    <dgm:cxn modelId="{65773009-8628-A743-87BB-9ADB882020DC}" type="presParOf" srcId="{22C0F7D1-37C6-614E-A43A-A95274C4B6D7}" destId="{0FC5B8CF-633B-EB45-9D7A-536BD7716EF1}" srcOrd="4" destOrd="0" presId="urn:microsoft.com/office/officeart/2005/8/layout/chevron1"/>
    <dgm:cxn modelId="{B53963BF-BF42-5243-8146-F06FE0844E23}" type="presParOf" srcId="{22C0F7D1-37C6-614E-A43A-A95274C4B6D7}" destId="{74A4834D-D80C-D043-AB1E-21018523363D}" srcOrd="5" destOrd="0" presId="urn:microsoft.com/office/officeart/2005/8/layout/chevron1"/>
    <dgm:cxn modelId="{3A7B7987-452A-F641-9B21-BFD351B4C4FE}" type="presParOf" srcId="{22C0F7D1-37C6-614E-A43A-A95274C4B6D7}" destId="{80C5421A-8BB9-2540-8395-CF6BB8A0FAB4}"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B7B0D6-216D-C047-A150-13A41B61C907}" type="doc">
      <dgm:prSet loTypeId="urn:microsoft.com/office/officeart/2005/8/layout/chevron1" loCatId="" qsTypeId="urn:microsoft.com/office/officeart/2005/8/quickstyle/simple4" qsCatId="simple" csTypeId="urn:microsoft.com/office/officeart/2005/8/colors/accent1_2" csCatId="accent1" phldr="1"/>
      <dgm:spPr/>
    </dgm:pt>
    <dgm:pt modelId="{0EAEAB9C-65A7-9849-985F-392F1F6A5027}">
      <dgm:prSet phldrT="[Text]" custT="1"/>
      <dgm:spPr>
        <a:solidFill>
          <a:schemeClr val="bg1">
            <a:lumMod val="75000"/>
          </a:schemeClr>
        </a:solidFill>
      </dgm:spPr>
      <dgm:t>
        <a:bodyPr/>
        <a:lstStyle/>
        <a:p>
          <a:r>
            <a:rPr lang="en-US" sz="1300" b="0" i="0" dirty="0">
              <a:latin typeface="Helvetica Neue Light" charset="0"/>
              <a:ea typeface="Helvetica Neue Light" charset="0"/>
              <a:cs typeface="Helvetica Neue Light" charset="0"/>
            </a:rPr>
            <a:t>Create a  connection</a:t>
          </a:r>
        </a:p>
      </dgm:t>
    </dgm:pt>
    <dgm:pt modelId="{DFCE7931-64C0-464D-96B3-C4269C9D1815}" type="par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F3725CBA-4435-DE48-9091-B5A6BCA43442}" type="sib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2E977C7F-E071-D14F-901A-5A837081FDBC}">
      <dgm:prSet phldrT="[Tex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Add table to sync</a:t>
          </a:r>
        </a:p>
      </dgm:t>
    </dgm:pt>
    <dgm:pt modelId="{3D3BCBC0-1D7E-D243-A6D6-44EA72E70276}" type="par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86551436-64E4-1C4C-8A75-7856C73C1B45}" type="sib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51313050-8561-3444-A666-8C509BE397B5}">
      <dgm:prSet phldrT="[Text]" custT="1"/>
      <dgm:spPr>
        <a:solidFill>
          <a:srgbClr val="4E55FD"/>
        </a:solidFill>
      </dgm:spPr>
      <dgm:t>
        <a:bodyPr/>
        <a:lstStyle/>
        <a:p>
          <a:r>
            <a:rPr lang="en-US" sz="1400" b="0" i="0" dirty="0">
              <a:latin typeface="Helvetica Neue Light" charset="0"/>
              <a:ea typeface="Helvetica Neue Light" charset="0"/>
              <a:cs typeface="Helvetica Neue Light" charset="0"/>
            </a:rPr>
            <a:t>Set sync properties</a:t>
          </a:r>
        </a:p>
      </dgm:t>
    </dgm:pt>
    <dgm:pt modelId="{D4E81F1D-2CFB-E443-9FA4-FFF63FD5F01A}" type="par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600CD494-0B18-6D4C-BEFF-EF7DFC05134B}" type="sib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1D4E8C0F-0404-4F41-B3D8-96B2B17681EE}">
      <dgm:prSe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Sync data</a:t>
          </a:r>
        </a:p>
      </dgm:t>
    </dgm:pt>
    <dgm:pt modelId="{F071C2F2-EF0D-874A-B781-98017EBEF276}" type="par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44F1F506-D0CC-1A48-A5C6-B980E956FCAA}" type="sib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22C0F7D1-37C6-614E-A43A-A95274C4B6D7}" type="pres">
      <dgm:prSet presAssocID="{B7B7B0D6-216D-C047-A150-13A41B61C907}" presName="Name0" presStyleCnt="0">
        <dgm:presLayoutVars>
          <dgm:dir/>
          <dgm:animLvl val="lvl"/>
          <dgm:resizeHandles val="exact"/>
        </dgm:presLayoutVars>
      </dgm:prSet>
      <dgm:spPr/>
    </dgm:pt>
    <dgm:pt modelId="{28278E4C-EFB8-9149-8F67-8B3E107ACF63}" type="pres">
      <dgm:prSet presAssocID="{0EAEAB9C-65A7-9849-985F-392F1F6A5027}" presName="parTxOnly" presStyleLbl="node1" presStyleIdx="0" presStyleCnt="4">
        <dgm:presLayoutVars>
          <dgm:chMax val="0"/>
          <dgm:chPref val="0"/>
          <dgm:bulletEnabled val="1"/>
        </dgm:presLayoutVars>
      </dgm:prSet>
      <dgm:spPr/>
    </dgm:pt>
    <dgm:pt modelId="{570F02D5-21A7-E649-901F-1AACA8CF13FC}" type="pres">
      <dgm:prSet presAssocID="{F3725CBA-4435-DE48-9091-B5A6BCA43442}" presName="parTxOnlySpace" presStyleCnt="0"/>
      <dgm:spPr/>
    </dgm:pt>
    <dgm:pt modelId="{28BCDC85-E99C-2545-A85C-A626C18F75D8}" type="pres">
      <dgm:prSet presAssocID="{2E977C7F-E071-D14F-901A-5A837081FDBC}" presName="parTxOnly" presStyleLbl="node1" presStyleIdx="1" presStyleCnt="4">
        <dgm:presLayoutVars>
          <dgm:chMax val="0"/>
          <dgm:chPref val="0"/>
          <dgm:bulletEnabled val="1"/>
        </dgm:presLayoutVars>
      </dgm:prSet>
      <dgm:spPr/>
    </dgm:pt>
    <dgm:pt modelId="{967D9EF6-0D04-634C-AD59-7645E6135748}" type="pres">
      <dgm:prSet presAssocID="{86551436-64E4-1C4C-8A75-7856C73C1B45}" presName="parTxOnlySpace" presStyleCnt="0"/>
      <dgm:spPr/>
    </dgm:pt>
    <dgm:pt modelId="{0FC5B8CF-633B-EB45-9D7A-536BD7716EF1}" type="pres">
      <dgm:prSet presAssocID="{51313050-8561-3444-A666-8C509BE397B5}" presName="parTxOnly" presStyleLbl="node1" presStyleIdx="2" presStyleCnt="4">
        <dgm:presLayoutVars>
          <dgm:chMax val="0"/>
          <dgm:chPref val="0"/>
          <dgm:bulletEnabled val="1"/>
        </dgm:presLayoutVars>
      </dgm:prSet>
      <dgm:spPr/>
    </dgm:pt>
    <dgm:pt modelId="{74A4834D-D80C-D043-AB1E-21018523363D}" type="pres">
      <dgm:prSet presAssocID="{600CD494-0B18-6D4C-BEFF-EF7DFC05134B}" presName="parTxOnlySpace" presStyleCnt="0"/>
      <dgm:spPr/>
    </dgm:pt>
    <dgm:pt modelId="{80C5421A-8BB9-2540-8395-CF6BB8A0FAB4}" type="pres">
      <dgm:prSet presAssocID="{1D4E8C0F-0404-4F41-B3D8-96B2B17681EE}" presName="parTxOnly" presStyleLbl="node1" presStyleIdx="3" presStyleCnt="4">
        <dgm:presLayoutVars>
          <dgm:chMax val="0"/>
          <dgm:chPref val="0"/>
          <dgm:bulletEnabled val="1"/>
        </dgm:presLayoutVars>
      </dgm:prSet>
      <dgm:spPr/>
    </dgm:pt>
  </dgm:ptLst>
  <dgm:cxnLst>
    <dgm:cxn modelId="{CD80BC08-183F-3540-9760-52A8B3637DDD}" type="presOf" srcId="{B7B7B0D6-216D-C047-A150-13A41B61C907}" destId="{22C0F7D1-37C6-614E-A43A-A95274C4B6D7}" srcOrd="0" destOrd="0" presId="urn:microsoft.com/office/officeart/2005/8/layout/chevron1"/>
    <dgm:cxn modelId="{DF7E122E-DE2F-D145-B50A-2FE38D299304}" type="presOf" srcId="{1D4E8C0F-0404-4F41-B3D8-96B2B17681EE}" destId="{80C5421A-8BB9-2540-8395-CF6BB8A0FAB4}" srcOrd="0" destOrd="0" presId="urn:microsoft.com/office/officeart/2005/8/layout/chevron1"/>
    <dgm:cxn modelId="{08795358-5C98-1649-846D-CAE9EA4C93E2}" srcId="{B7B7B0D6-216D-C047-A150-13A41B61C907}" destId="{2E977C7F-E071-D14F-901A-5A837081FDBC}" srcOrd="1" destOrd="0" parTransId="{3D3BCBC0-1D7E-D243-A6D6-44EA72E70276}" sibTransId="{86551436-64E4-1C4C-8A75-7856C73C1B45}"/>
    <dgm:cxn modelId="{F29C6874-E000-5F4B-B513-F157D4D34F34}" type="presOf" srcId="{2E977C7F-E071-D14F-901A-5A837081FDBC}" destId="{28BCDC85-E99C-2545-A85C-A626C18F75D8}" srcOrd="0" destOrd="0" presId="urn:microsoft.com/office/officeart/2005/8/layout/chevron1"/>
    <dgm:cxn modelId="{804D2894-A370-8946-A32E-55CBD0210111}" type="presOf" srcId="{0EAEAB9C-65A7-9849-985F-392F1F6A5027}" destId="{28278E4C-EFB8-9149-8F67-8B3E107ACF63}" srcOrd="0" destOrd="0" presId="urn:microsoft.com/office/officeart/2005/8/layout/chevron1"/>
    <dgm:cxn modelId="{7C8B4199-4D25-034A-9C3A-85BC7D5F4FE8}" srcId="{B7B7B0D6-216D-C047-A150-13A41B61C907}" destId="{0EAEAB9C-65A7-9849-985F-392F1F6A5027}" srcOrd="0" destOrd="0" parTransId="{DFCE7931-64C0-464D-96B3-C4269C9D1815}" sibTransId="{F3725CBA-4435-DE48-9091-B5A6BCA43442}"/>
    <dgm:cxn modelId="{476046B7-16B5-9E47-9301-47D4088E9CBA}" srcId="{B7B7B0D6-216D-C047-A150-13A41B61C907}" destId="{51313050-8561-3444-A666-8C509BE397B5}" srcOrd="2" destOrd="0" parTransId="{D4E81F1D-2CFB-E443-9FA4-FFF63FD5F01A}" sibTransId="{600CD494-0B18-6D4C-BEFF-EF7DFC05134B}"/>
    <dgm:cxn modelId="{ABB290D7-C344-D04E-B290-B8D5F2FCE73F}" srcId="{B7B7B0D6-216D-C047-A150-13A41B61C907}" destId="{1D4E8C0F-0404-4F41-B3D8-96B2B17681EE}" srcOrd="3" destOrd="0" parTransId="{F071C2F2-EF0D-874A-B781-98017EBEF276}" sibTransId="{44F1F506-D0CC-1A48-A5C6-B980E956FCAA}"/>
    <dgm:cxn modelId="{05569AFB-5A1E-7140-97EF-79B262DD072D}" type="presOf" srcId="{51313050-8561-3444-A666-8C509BE397B5}" destId="{0FC5B8CF-633B-EB45-9D7A-536BD7716EF1}" srcOrd="0" destOrd="0" presId="urn:microsoft.com/office/officeart/2005/8/layout/chevron1"/>
    <dgm:cxn modelId="{ABAF43F0-0F65-D14E-AD63-4F34AE3FC213}" type="presParOf" srcId="{22C0F7D1-37C6-614E-A43A-A95274C4B6D7}" destId="{28278E4C-EFB8-9149-8F67-8B3E107ACF63}" srcOrd="0" destOrd="0" presId="urn:microsoft.com/office/officeart/2005/8/layout/chevron1"/>
    <dgm:cxn modelId="{A33BD5A0-536D-534E-8BF1-6BD84AD2590A}" type="presParOf" srcId="{22C0F7D1-37C6-614E-A43A-A95274C4B6D7}" destId="{570F02D5-21A7-E649-901F-1AACA8CF13FC}" srcOrd="1" destOrd="0" presId="urn:microsoft.com/office/officeart/2005/8/layout/chevron1"/>
    <dgm:cxn modelId="{419BD38A-DEB9-D94F-B46A-AC88B0C6E7F8}" type="presParOf" srcId="{22C0F7D1-37C6-614E-A43A-A95274C4B6D7}" destId="{28BCDC85-E99C-2545-A85C-A626C18F75D8}" srcOrd="2" destOrd="0" presId="urn:microsoft.com/office/officeart/2005/8/layout/chevron1"/>
    <dgm:cxn modelId="{F4711977-083C-B54B-AB3C-825D77AD3A6E}" type="presParOf" srcId="{22C0F7D1-37C6-614E-A43A-A95274C4B6D7}" destId="{967D9EF6-0D04-634C-AD59-7645E6135748}" srcOrd="3" destOrd="0" presId="urn:microsoft.com/office/officeart/2005/8/layout/chevron1"/>
    <dgm:cxn modelId="{8FC9AE56-D88C-7145-8732-2229D0668438}" type="presParOf" srcId="{22C0F7D1-37C6-614E-A43A-A95274C4B6D7}" destId="{0FC5B8CF-633B-EB45-9D7A-536BD7716EF1}" srcOrd="4" destOrd="0" presId="urn:microsoft.com/office/officeart/2005/8/layout/chevron1"/>
    <dgm:cxn modelId="{AF64DF86-4CD3-874E-8928-1AB6C7E42FEB}" type="presParOf" srcId="{22C0F7D1-37C6-614E-A43A-A95274C4B6D7}" destId="{74A4834D-D80C-D043-AB1E-21018523363D}" srcOrd="5" destOrd="0" presId="urn:microsoft.com/office/officeart/2005/8/layout/chevron1"/>
    <dgm:cxn modelId="{7B823035-F461-BE43-8509-3F30E56882B2}" type="presParOf" srcId="{22C0F7D1-37C6-614E-A43A-A95274C4B6D7}" destId="{80C5421A-8BB9-2540-8395-CF6BB8A0FAB4}"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B7B0D6-216D-C047-A150-13A41B61C907}" type="doc">
      <dgm:prSet loTypeId="urn:microsoft.com/office/officeart/2005/8/layout/chevron1" loCatId="" qsTypeId="urn:microsoft.com/office/officeart/2005/8/quickstyle/simple4" qsCatId="simple" csTypeId="urn:microsoft.com/office/officeart/2005/8/colors/accent1_2" csCatId="accent1" phldr="1"/>
      <dgm:spPr/>
    </dgm:pt>
    <dgm:pt modelId="{0EAEAB9C-65A7-9849-985F-392F1F6A5027}">
      <dgm:prSet phldrT="[Text]" custT="1"/>
      <dgm:spPr>
        <a:solidFill>
          <a:schemeClr val="bg1">
            <a:lumMod val="75000"/>
          </a:schemeClr>
        </a:solidFill>
      </dgm:spPr>
      <dgm:t>
        <a:bodyPr/>
        <a:lstStyle/>
        <a:p>
          <a:r>
            <a:rPr lang="en-US" sz="1300" b="0" i="0" dirty="0">
              <a:latin typeface="Helvetica Neue Light" charset="0"/>
              <a:ea typeface="Helvetica Neue Light" charset="0"/>
              <a:cs typeface="Helvetica Neue Light" charset="0"/>
            </a:rPr>
            <a:t>Create a  connection</a:t>
          </a:r>
        </a:p>
      </dgm:t>
    </dgm:pt>
    <dgm:pt modelId="{DFCE7931-64C0-464D-96B3-C4269C9D1815}" type="par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F3725CBA-4435-DE48-9091-B5A6BCA43442}" type="sib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2E977C7F-E071-D14F-901A-5A837081FDBC}">
      <dgm:prSet phldrT="[Tex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Add table to sync</a:t>
          </a:r>
        </a:p>
      </dgm:t>
    </dgm:pt>
    <dgm:pt modelId="{3D3BCBC0-1D7E-D243-A6D6-44EA72E70276}" type="par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86551436-64E4-1C4C-8A75-7856C73C1B45}" type="sib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51313050-8561-3444-A666-8C509BE397B5}">
      <dgm:prSet phldrT="[Text]" custT="1"/>
      <dgm:spPr>
        <a:solidFill>
          <a:schemeClr val="bg1">
            <a:lumMod val="75000"/>
          </a:schemeClr>
        </a:solidFill>
      </dgm:spPr>
      <dgm:t>
        <a:bodyPr/>
        <a:lstStyle/>
        <a:p>
          <a:r>
            <a:rPr lang="en-US" sz="1400" b="0" i="0" dirty="0">
              <a:latin typeface="Helvetica Neue Light" charset="0"/>
              <a:ea typeface="Helvetica Neue Light" charset="0"/>
              <a:cs typeface="Helvetica Neue Light" charset="0"/>
            </a:rPr>
            <a:t>Set sync properties</a:t>
          </a:r>
        </a:p>
      </dgm:t>
    </dgm:pt>
    <dgm:pt modelId="{D4E81F1D-2CFB-E443-9FA4-FFF63FD5F01A}" type="par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600CD494-0B18-6D4C-BEFF-EF7DFC05134B}" type="sib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1D4E8C0F-0404-4F41-B3D8-96B2B17681EE}">
      <dgm:prSet custT="1"/>
      <dgm:spPr>
        <a:solidFill>
          <a:srgbClr val="4E55FD"/>
        </a:solidFill>
      </dgm:spPr>
      <dgm:t>
        <a:bodyPr/>
        <a:lstStyle/>
        <a:p>
          <a:r>
            <a:rPr lang="en-US" sz="2000" b="0" i="0" dirty="0">
              <a:latin typeface="Helvetica Neue Light" charset="0"/>
              <a:ea typeface="Helvetica Neue Light" charset="0"/>
              <a:cs typeface="Helvetica Neue Light" charset="0"/>
            </a:rPr>
            <a:t>Sync data</a:t>
          </a:r>
        </a:p>
      </dgm:t>
    </dgm:pt>
    <dgm:pt modelId="{F071C2F2-EF0D-874A-B781-98017EBEF276}" type="par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44F1F506-D0CC-1A48-A5C6-B980E956FCAA}" type="sib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22C0F7D1-37C6-614E-A43A-A95274C4B6D7}" type="pres">
      <dgm:prSet presAssocID="{B7B7B0D6-216D-C047-A150-13A41B61C907}" presName="Name0" presStyleCnt="0">
        <dgm:presLayoutVars>
          <dgm:dir/>
          <dgm:animLvl val="lvl"/>
          <dgm:resizeHandles val="exact"/>
        </dgm:presLayoutVars>
      </dgm:prSet>
      <dgm:spPr/>
    </dgm:pt>
    <dgm:pt modelId="{28278E4C-EFB8-9149-8F67-8B3E107ACF63}" type="pres">
      <dgm:prSet presAssocID="{0EAEAB9C-65A7-9849-985F-392F1F6A5027}" presName="parTxOnly" presStyleLbl="node1" presStyleIdx="0" presStyleCnt="4">
        <dgm:presLayoutVars>
          <dgm:chMax val="0"/>
          <dgm:chPref val="0"/>
          <dgm:bulletEnabled val="1"/>
        </dgm:presLayoutVars>
      </dgm:prSet>
      <dgm:spPr/>
    </dgm:pt>
    <dgm:pt modelId="{570F02D5-21A7-E649-901F-1AACA8CF13FC}" type="pres">
      <dgm:prSet presAssocID="{F3725CBA-4435-DE48-9091-B5A6BCA43442}" presName="parTxOnlySpace" presStyleCnt="0"/>
      <dgm:spPr/>
    </dgm:pt>
    <dgm:pt modelId="{28BCDC85-E99C-2545-A85C-A626C18F75D8}" type="pres">
      <dgm:prSet presAssocID="{2E977C7F-E071-D14F-901A-5A837081FDBC}" presName="parTxOnly" presStyleLbl="node1" presStyleIdx="1" presStyleCnt="4">
        <dgm:presLayoutVars>
          <dgm:chMax val="0"/>
          <dgm:chPref val="0"/>
          <dgm:bulletEnabled val="1"/>
        </dgm:presLayoutVars>
      </dgm:prSet>
      <dgm:spPr/>
    </dgm:pt>
    <dgm:pt modelId="{967D9EF6-0D04-634C-AD59-7645E6135748}" type="pres">
      <dgm:prSet presAssocID="{86551436-64E4-1C4C-8A75-7856C73C1B45}" presName="parTxOnlySpace" presStyleCnt="0"/>
      <dgm:spPr/>
    </dgm:pt>
    <dgm:pt modelId="{0FC5B8CF-633B-EB45-9D7A-536BD7716EF1}" type="pres">
      <dgm:prSet presAssocID="{51313050-8561-3444-A666-8C509BE397B5}" presName="parTxOnly" presStyleLbl="node1" presStyleIdx="2" presStyleCnt="4">
        <dgm:presLayoutVars>
          <dgm:chMax val="0"/>
          <dgm:chPref val="0"/>
          <dgm:bulletEnabled val="1"/>
        </dgm:presLayoutVars>
      </dgm:prSet>
      <dgm:spPr/>
    </dgm:pt>
    <dgm:pt modelId="{74A4834D-D80C-D043-AB1E-21018523363D}" type="pres">
      <dgm:prSet presAssocID="{600CD494-0B18-6D4C-BEFF-EF7DFC05134B}" presName="parTxOnlySpace" presStyleCnt="0"/>
      <dgm:spPr/>
    </dgm:pt>
    <dgm:pt modelId="{80C5421A-8BB9-2540-8395-CF6BB8A0FAB4}" type="pres">
      <dgm:prSet presAssocID="{1D4E8C0F-0404-4F41-B3D8-96B2B17681EE}" presName="parTxOnly" presStyleLbl="node1" presStyleIdx="3" presStyleCnt="4">
        <dgm:presLayoutVars>
          <dgm:chMax val="0"/>
          <dgm:chPref val="0"/>
          <dgm:bulletEnabled val="1"/>
        </dgm:presLayoutVars>
      </dgm:prSet>
      <dgm:spPr/>
    </dgm:pt>
  </dgm:ptLst>
  <dgm:cxnLst>
    <dgm:cxn modelId="{7865E200-6AE2-9440-BD37-76E371B652C0}" type="presOf" srcId="{0EAEAB9C-65A7-9849-985F-392F1F6A5027}" destId="{28278E4C-EFB8-9149-8F67-8B3E107ACF63}" srcOrd="0" destOrd="0" presId="urn:microsoft.com/office/officeart/2005/8/layout/chevron1"/>
    <dgm:cxn modelId="{C3DADA17-5925-9944-978A-FC7A2151C170}" type="presOf" srcId="{B7B7B0D6-216D-C047-A150-13A41B61C907}" destId="{22C0F7D1-37C6-614E-A43A-A95274C4B6D7}" srcOrd="0" destOrd="0" presId="urn:microsoft.com/office/officeart/2005/8/layout/chevron1"/>
    <dgm:cxn modelId="{08795358-5C98-1649-846D-CAE9EA4C93E2}" srcId="{B7B7B0D6-216D-C047-A150-13A41B61C907}" destId="{2E977C7F-E071-D14F-901A-5A837081FDBC}" srcOrd="1" destOrd="0" parTransId="{3D3BCBC0-1D7E-D243-A6D6-44EA72E70276}" sibTransId="{86551436-64E4-1C4C-8A75-7856C73C1B45}"/>
    <dgm:cxn modelId="{19D7C766-8C4D-A243-AE97-CFEC0D5A55D2}" type="presOf" srcId="{1D4E8C0F-0404-4F41-B3D8-96B2B17681EE}" destId="{80C5421A-8BB9-2540-8395-CF6BB8A0FAB4}" srcOrd="0" destOrd="0" presId="urn:microsoft.com/office/officeart/2005/8/layout/chevron1"/>
    <dgm:cxn modelId="{7C8B4199-4D25-034A-9C3A-85BC7D5F4FE8}" srcId="{B7B7B0D6-216D-C047-A150-13A41B61C907}" destId="{0EAEAB9C-65A7-9849-985F-392F1F6A5027}" srcOrd="0" destOrd="0" parTransId="{DFCE7931-64C0-464D-96B3-C4269C9D1815}" sibTransId="{F3725CBA-4435-DE48-9091-B5A6BCA43442}"/>
    <dgm:cxn modelId="{476046B7-16B5-9E47-9301-47D4088E9CBA}" srcId="{B7B7B0D6-216D-C047-A150-13A41B61C907}" destId="{51313050-8561-3444-A666-8C509BE397B5}" srcOrd="2" destOrd="0" parTransId="{D4E81F1D-2CFB-E443-9FA4-FFF63FD5F01A}" sibTransId="{600CD494-0B18-6D4C-BEFF-EF7DFC05134B}"/>
    <dgm:cxn modelId="{ABB290D7-C344-D04E-B290-B8D5F2FCE73F}" srcId="{B7B7B0D6-216D-C047-A150-13A41B61C907}" destId="{1D4E8C0F-0404-4F41-B3D8-96B2B17681EE}" srcOrd="3" destOrd="0" parTransId="{F071C2F2-EF0D-874A-B781-98017EBEF276}" sibTransId="{44F1F506-D0CC-1A48-A5C6-B980E956FCAA}"/>
    <dgm:cxn modelId="{9CA6BEEA-C6F0-9540-B482-32FAA62C453A}" type="presOf" srcId="{51313050-8561-3444-A666-8C509BE397B5}" destId="{0FC5B8CF-633B-EB45-9D7A-536BD7716EF1}" srcOrd="0" destOrd="0" presId="urn:microsoft.com/office/officeart/2005/8/layout/chevron1"/>
    <dgm:cxn modelId="{F3AFA2F4-5C95-4B4C-A1BF-1F93F88374BB}" type="presOf" srcId="{2E977C7F-E071-D14F-901A-5A837081FDBC}" destId="{28BCDC85-E99C-2545-A85C-A626C18F75D8}" srcOrd="0" destOrd="0" presId="urn:microsoft.com/office/officeart/2005/8/layout/chevron1"/>
    <dgm:cxn modelId="{08A2F038-0A81-204A-8D16-CE4ECDE2552F}" type="presParOf" srcId="{22C0F7D1-37C6-614E-A43A-A95274C4B6D7}" destId="{28278E4C-EFB8-9149-8F67-8B3E107ACF63}" srcOrd="0" destOrd="0" presId="urn:microsoft.com/office/officeart/2005/8/layout/chevron1"/>
    <dgm:cxn modelId="{953FD178-214A-DD4C-AE6E-8FFE25D6ED85}" type="presParOf" srcId="{22C0F7D1-37C6-614E-A43A-A95274C4B6D7}" destId="{570F02D5-21A7-E649-901F-1AACA8CF13FC}" srcOrd="1" destOrd="0" presId="urn:microsoft.com/office/officeart/2005/8/layout/chevron1"/>
    <dgm:cxn modelId="{00A93E5B-F022-ED42-863A-61B43A9A8E45}" type="presParOf" srcId="{22C0F7D1-37C6-614E-A43A-A95274C4B6D7}" destId="{28BCDC85-E99C-2545-A85C-A626C18F75D8}" srcOrd="2" destOrd="0" presId="urn:microsoft.com/office/officeart/2005/8/layout/chevron1"/>
    <dgm:cxn modelId="{9074D76E-9E77-1149-A5B7-9FE6A9F2159D}" type="presParOf" srcId="{22C0F7D1-37C6-614E-A43A-A95274C4B6D7}" destId="{967D9EF6-0D04-634C-AD59-7645E6135748}" srcOrd="3" destOrd="0" presId="urn:microsoft.com/office/officeart/2005/8/layout/chevron1"/>
    <dgm:cxn modelId="{D5171956-C3DC-6B49-ACB5-16663399A845}" type="presParOf" srcId="{22C0F7D1-37C6-614E-A43A-A95274C4B6D7}" destId="{0FC5B8CF-633B-EB45-9D7A-536BD7716EF1}" srcOrd="4" destOrd="0" presId="urn:microsoft.com/office/officeart/2005/8/layout/chevron1"/>
    <dgm:cxn modelId="{8539B81D-6810-E94C-89A3-3004128C03DA}" type="presParOf" srcId="{22C0F7D1-37C6-614E-A43A-A95274C4B6D7}" destId="{74A4834D-D80C-D043-AB1E-21018523363D}" srcOrd="5" destOrd="0" presId="urn:microsoft.com/office/officeart/2005/8/layout/chevron1"/>
    <dgm:cxn modelId="{9FAB6ED8-D902-014F-9D2F-0E905B99C3B5}" type="presParOf" srcId="{22C0F7D1-37C6-614E-A43A-A95274C4B6D7}" destId="{80C5421A-8BB9-2540-8395-CF6BB8A0FAB4}"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B7B0D6-216D-C047-A150-13A41B61C907}" type="doc">
      <dgm:prSet loTypeId="urn:microsoft.com/office/officeart/2005/8/layout/chevron1" loCatId="" qsTypeId="urn:microsoft.com/office/officeart/2005/8/quickstyle/simple4" qsCatId="simple" csTypeId="urn:microsoft.com/office/officeart/2005/8/colors/accent1_2" csCatId="accent1" phldr="1"/>
      <dgm:spPr/>
    </dgm:pt>
    <dgm:pt modelId="{0EAEAB9C-65A7-9849-985F-392F1F6A5027}">
      <dgm:prSet phldrT="[Text]"/>
      <dgm:spPr/>
      <dgm:t>
        <a:bodyPr/>
        <a:lstStyle/>
        <a:p>
          <a:r>
            <a:rPr lang="en-US" b="0" i="0" dirty="0">
              <a:latin typeface="Helvetica Neue Light" charset="0"/>
              <a:ea typeface="Helvetica Neue Light" charset="0"/>
              <a:cs typeface="Helvetica Neue Light" charset="0"/>
            </a:rPr>
            <a:t>Create a connection</a:t>
          </a:r>
        </a:p>
      </dgm:t>
    </dgm:pt>
    <dgm:pt modelId="{DFCE7931-64C0-464D-96B3-C4269C9D1815}" type="par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F3725CBA-4435-DE48-9091-B5A6BCA43442}" type="sibTrans" cxnId="{7C8B4199-4D25-034A-9C3A-85BC7D5F4FE8}">
      <dgm:prSet/>
      <dgm:spPr/>
      <dgm:t>
        <a:bodyPr/>
        <a:lstStyle/>
        <a:p>
          <a:endParaRPr lang="en-US" b="0" i="0">
            <a:latin typeface="Helvetica Neue Light" charset="0"/>
            <a:ea typeface="Helvetica Neue Light" charset="0"/>
            <a:cs typeface="Helvetica Neue Light" charset="0"/>
          </a:endParaRPr>
        </a:p>
      </dgm:t>
    </dgm:pt>
    <dgm:pt modelId="{2E977C7F-E071-D14F-901A-5A837081FDBC}">
      <dgm:prSet phldrT="[Text]"/>
      <dgm:spPr/>
      <dgm:t>
        <a:bodyPr/>
        <a:lstStyle/>
        <a:p>
          <a:r>
            <a:rPr lang="en-US" b="0" i="0" dirty="0">
              <a:latin typeface="Helvetica Neue Light" charset="0"/>
              <a:ea typeface="Helvetica Neue Light" charset="0"/>
              <a:cs typeface="Helvetica Neue Light" charset="0"/>
            </a:rPr>
            <a:t>Add table to sync</a:t>
          </a:r>
        </a:p>
      </dgm:t>
    </dgm:pt>
    <dgm:pt modelId="{3D3BCBC0-1D7E-D243-A6D6-44EA72E70276}" type="par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86551436-64E4-1C4C-8A75-7856C73C1B45}" type="sibTrans" cxnId="{08795358-5C98-1649-846D-CAE9EA4C93E2}">
      <dgm:prSet/>
      <dgm:spPr/>
      <dgm:t>
        <a:bodyPr/>
        <a:lstStyle/>
        <a:p>
          <a:endParaRPr lang="en-US" b="0" i="0">
            <a:latin typeface="Helvetica Neue Light" charset="0"/>
            <a:ea typeface="Helvetica Neue Light" charset="0"/>
            <a:cs typeface="Helvetica Neue Light" charset="0"/>
          </a:endParaRPr>
        </a:p>
      </dgm:t>
    </dgm:pt>
    <dgm:pt modelId="{51313050-8561-3444-A666-8C509BE397B5}">
      <dgm:prSet phldrT="[Text]"/>
      <dgm:spPr/>
      <dgm:t>
        <a:bodyPr/>
        <a:lstStyle/>
        <a:p>
          <a:r>
            <a:rPr lang="en-US" b="0" i="0" dirty="0">
              <a:latin typeface="Helvetica Neue Light" charset="0"/>
              <a:ea typeface="Helvetica Neue Light" charset="0"/>
              <a:cs typeface="Helvetica Neue Light" charset="0"/>
            </a:rPr>
            <a:t>Set sync properties</a:t>
          </a:r>
        </a:p>
      </dgm:t>
    </dgm:pt>
    <dgm:pt modelId="{D4E81F1D-2CFB-E443-9FA4-FFF63FD5F01A}" type="par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600CD494-0B18-6D4C-BEFF-EF7DFC05134B}" type="sibTrans" cxnId="{476046B7-16B5-9E47-9301-47D4088E9CBA}">
      <dgm:prSet/>
      <dgm:spPr/>
      <dgm:t>
        <a:bodyPr/>
        <a:lstStyle/>
        <a:p>
          <a:endParaRPr lang="en-US" b="0" i="0">
            <a:latin typeface="Helvetica Neue Light" charset="0"/>
            <a:ea typeface="Helvetica Neue Light" charset="0"/>
            <a:cs typeface="Helvetica Neue Light" charset="0"/>
          </a:endParaRPr>
        </a:p>
      </dgm:t>
    </dgm:pt>
    <dgm:pt modelId="{1D4E8C0F-0404-4F41-B3D8-96B2B17681EE}">
      <dgm:prSet/>
      <dgm:spPr/>
      <dgm:t>
        <a:bodyPr/>
        <a:lstStyle/>
        <a:p>
          <a:r>
            <a:rPr lang="en-US" b="0" i="0" dirty="0">
              <a:latin typeface="Helvetica Neue Light" charset="0"/>
              <a:ea typeface="Helvetica Neue Light" charset="0"/>
              <a:cs typeface="Helvetica Neue Light" charset="0"/>
            </a:rPr>
            <a:t>Sync data</a:t>
          </a:r>
        </a:p>
      </dgm:t>
    </dgm:pt>
    <dgm:pt modelId="{F071C2F2-EF0D-874A-B781-98017EBEF276}" type="par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44F1F506-D0CC-1A48-A5C6-B980E956FCAA}" type="sibTrans" cxnId="{ABB290D7-C344-D04E-B290-B8D5F2FCE73F}">
      <dgm:prSet/>
      <dgm:spPr/>
      <dgm:t>
        <a:bodyPr/>
        <a:lstStyle/>
        <a:p>
          <a:endParaRPr lang="en-US" b="0" i="0">
            <a:latin typeface="Helvetica Neue Light" charset="0"/>
            <a:ea typeface="Helvetica Neue Light" charset="0"/>
            <a:cs typeface="Helvetica Neue Light" charset="0"/>
          </a:endParaRPr>
        </a:p>
      </dgm:t>
    </dgm:pt>
    <dgm:pt modelId="{22C0F7D1-37C6-614E-A43A-A95274C4B6D7}" type="pres">
      <dgm:prSet presAssocID="{B7B7B0D6-216D-C047-A150-13A41B61C907}" presName="Name0" presStyleCnt="0">
        <dgm:presLayoutVars>
          <dgm:dir/>
          <dgm:animLvl val="lvl"/>
          <dgm:resizeHandles val="exact"/>
        </dgm:presLayoutVars>
      </dgm:prSet>
      <dgm:spPr/>
    </dgm:pt>
    <dgm:pt modelId="{28278E4C-EFB8-9149-8F67-8B3E107ACF63}" type="pres">
      <dgm:prSet presAssocID="{0EAEAB9C-65A7-9849-985F-392F1F6A5027}" presName="parTxOnly" presStyleLbl="node1" presStyleIdx="0" presStyleCnt="4">
        <dgm:presLayoutVars>
          <dgm:chMax val="0"/>
          <dgm:chPref val="0"/>
          <dgm:bulletEnabled val="1"/>
        </dgm:presLayoutVars>
      </dgm:prSet>
      <dgm:spPr/>
    </dgm:pt>
    <dgm:pt modelId="{570F02D5-21A7-E649-901F-1AACA8CF13FC}" type="pres">
      <dgm:prSet presAssocID="{F3725CBA-4435-DE48-9091-B5A6BCA43442}" presName="parTxOnlySpace" presStyleCnt="0"/>
      <dgm:spPr/>
    </dgm:pt>
    <dgm:pt modelId="{28BCDC85-E99C-2545-A85C-A626C18F75D8}" type="pres">
      <dgm:prSet presAssocID="{2E977C7F-E071-D14F-901A-5A837081FDBC}" presName="parTxOnly" presStyleLbl="node1" presStyleIdx="1" presStyleCnt="4">
        <dgm:presLayoutVars>
          <dgm:chMax val="0"/>
          <dgm:chPref val="0"/>
          <dgm:bulletEnabled val="1"/>
        </dgm:presLayoutVars>
      </dgm:prSet>
      <dgm:spPr/>
    </dgm:pt>
    <dgm:pt modelId="{967D9EF6-0D04-634C-AD59-7645E6135748}" type="pres">
      <dgm:prSet presAssocID="{86551436-64E4-1C4C-8A75-7856C73C1B45}" presName="parTxOnlySpace" presStyleCnt="0"/>
      <dgm:spPr/>
    </dgm:pt>
    <dgm:pt modelId="{0FC5B8CF-633B-EB45-9D7A-536BD7716EF1}" type="pres">
      <dgm:prSet presAssocID="{51313050-8561-3444-A666-8C509BE397B5}" presName="parTxOnly" presStyleLbl="node1" presStyleIdx="2" presStyleCnt="4">
        <dgm:presLayoutVars>
          <dgm:chMax val="0"/>
          <dgm:chPref val="0"/>
          <dgm:bulletEnabled val="1"/>
        </dgm:presLayoutVars>
      </dgm:prSet>
      <dgm:spPr/>
    </dgm:pt>
    <dgm:pt modelId="{74A4834D-D80C-D043-AB1E-21018523363D}" type="pres">
      <dgm:prSet presAssocID="{600CD494-0B18-6D4C-BEFF-EF7DFC05134B}" presName="parTxOnlySpace" presStyleCnt="0"/>
      <dgm:spPr/>
    </dgm:pt>
    <dgm:pt modelId="{80C5421A-8BB9-2540-8395-CF6BB8A0FAB4}" type="pres">
      <dgm:prSet presAssocID="{1D4E8C0F-0404-4F41-B3D8-96B2B17681EE}" presName="parTxOnly" presStyleLbl="node1" presStyleIdx="3" presStyleCnt="4">
        <dgm:presLayoutVars>
          <dgm:chMax val="0"/>
          <dgm:chPref val="0"/>
          <dgm:bulletEnabled val="1"/>
        </dgm:presLayoutVars>
      </dgm:prSet>
      <dgm:spPr/>
    </dgm:pt>
  </dgm:ptLst>
  <dgm:cxnLst>
    <dgm:cxn modelId="{54CC131A-C868-6A43-9B71-C79D5FC60341}" type="presOf" srcId="{0EAEAB9C-65A7-9849-985F-392F1F6A5027}" destId="{28278E4C-EFB8-9149-8F67-8B3E107ACF63}" srcOrd="0" destOrd="0" presId="urn:microsoft.com/office/officeart/2005/8/layout/chevron1"/>
    <dgm:cxn modelId="{94FD3439-38C5-B947-84FF-7B83A1686364}" type="presOf" srcId="{B7B7B0D6-216D-C047-A150-13A41B61C907}" destId="{22C0F7D1-37C6-614E-A43A-A95274C4B6D7}" srcOrd="0" destOrd="0" presId="urn:microsoft.com/office/officeart/2005/8/layout/chevron1"/>
    <dgm:cxn modelId="{76E4EE3E-31AC-4A49-9E74-91B490826E5C}" type="presOf" srcId="{2E977C7F-E071-D14F-901A-5A837081FDBC}" destId="{28BCDC85-E99C-2545-A85C-A626C18F75D8}" srcOrd="0" destOrd="0" presId="urn:microsoft.com/office/officeart/2005/8/layout/chevron1"/>
    <dgm:cxn modelId="{08795358-5C98-1649-846D-CAE9EA4C93E2}" srcId="{B7B7B0D6-216D-C047-A150-13A41B61C907}" destId="{2E977C7F-E071-D14F-901A-5A837081FDBC}" srcOrd="1" destOrd="0" parTransId="{3D3BCBC0-1D7E-D243-A6D6-44EA72E70276}" sibTransId="{86551436-64E4-1C4C-8A75-7856C73C1B45}"/>
    <dgm:cxn modelId="{7C8B4199-4D25-034A-9C3A-85BC7D5F4FE8}" srcId="{B7B7B0D6-216D-C047-A150-13A41B61C907}" destId="{0EAEAB9C-65A7-9849-985F-392F1F6A5027}" srcOrd="0" destOrd="0" parTransId="{DFCE7931-64C0-464D-96B3-C4269C9D1815}" sibTransId="{F3725CBA-4435-DE48-9091-B5A6BCA43442}"/>
    <dgm:cxn modelId="{A35BB9AC-2A18-574A-A2B5-430FB5663B5A}" type="presOf" srcId="{51313050-8561-3444-A666-8C509BE397B5}" destId="{0FC5B8CF-633B-EB45-9D7A-536BD7716EF1}" srcOrd="0" destOrd="0" presId="urn:microsoft.com/office/officeart/2005/8/layout/chevron1"/>
    <dgm:cxn modelId="{476046B7-16B5-9E47-9301-47D4088E9CBA}" srcId="{B7B7B0D6-216D-C047-A150-13A41B61C907}" destId="{51313050-8561-3444-A666-8C509BE397B5}" srcOrd="2" destOrd="0" parTransId="{D4E81F1D-2CFB-E443-9FA4-FFF63FD5F01A}" sibTransId="{600CD494-0B18-6D4C-BEFF-EF7DFC05134B}"/>
    <dgm:cxn modelId="{ABB290D7-C344-D04E-B290-B8D5F2FCE73F}" srcId="{B7B7B0D6-216D-C047-A150-13A41B61C907}" destId="{1D4E8C0F-0404-4F41-B3D8-96B2B17681EE}" srcOrd="3" destOrd="0" parTransId="{F071C2F2-EF0D-874A-B781-98017EBEF276}" sibTransId="{44F1F506-D0CC-1A48-A5C6-B980E956FCAA}"/>
    <dgm:cxn modelId="{CC2D5BEB-5EA5-4E4D-A149-6880D34F224A}" type="presOf" srcId="{1D4E8C0F-0404-4F41-B3D8-96B2B17681EE}" destId="{80C5421A-8BB9-2540-8395-CF6BB8A0FAB4}" srcOrd="0" destOrd="0" presId="urn:microsoft.com/office/officeart/2005/8/layout/chevron1"/>
    <dgm:cxn modelId="{694010C6-0A17-BC4F-9220-60800202AB41}" type="presParOf" srcId="{22C0F7D1-37C6-614E-A43A-A95274C4B6D7}" destId="{28278E4C-EFB8-9149-8F67-8B3E107ACF63}" srcOrd="0" destOrd="0" presId="urn:microsoft.com/office/officeart/2005/8/layout/chevron1"/>
    <dgm:cxn modelId="{BE3144FE-B970-3242-A762-75A5573CCCC2}" type="presParOf" srcId="{22C0F7D1-37C6-614E-A43A-A95274C4B6D7}" destId="{570F02D5-21A7-E649-901F-1AACA8CF13FC}" srcOrd="1" destOrd="0" presId="urn:microsoft.com/office/officeart/2005/8/layout/chevron1"/>
    <dgm:cxn modelId="{B20CC24A-F670-7A45-87DD-9B38B91BC9FE}" type="presParOf" srcId="{22C0F7D1-37C6-614E-A43A-A95274C4B6D7}" destId="{28BCDC85-E99C-2545-A85C-A626C18F75D8}" srcOrd="2" destOrd="0" presId="urn:microsoft.com/office/officeart/2005/8/layout/chevron1"/>
    <dgm:cxn modelId="{42930C5A-8EEF-6E45-8568-19551150E235}" type="presParOf" srcId="{22C0F7D1-37C6-614E-A43A-A95274C4B6D7}" destId="{967D9EF6-0D04-634C-AD59-7645E6135748}" srcOrd="3" destOrd="0" presId="urn:microsoft.com/office/officeart/2005/8/layout/chevron1"/>
    <dgm:cxn modelId="{4671DA7D-F0E9-9D4E-A0B3-C259074B4EB3}" type="presParOf" srcId="{22C0F7D1-37C6-614E-A43A-A95274C4B6D7}" destId="{0FC5B8CF-633B-EB45-9D7A-536BD7716EF1}" srcOrd="4" destOrd="0" presId="urn:microsoft.com/office/officeart/2005/8/layout/chevron1"/>
    <dgm:cxn modelId="{4888D0A6-FB7C-D947-A9FC-88A926A43833}" type="presParOf" srcId="{22C0F7D1-37C6-614E-A43A-A95274C4B6D7}" destId="{74A4834D-D80C-D043-AB1E-21018523363D}" srcOrd="5" destOrd="0" presId="urn:microsoft.com/office/officeart/2005/8/layout/chevron1"/>
    <dgm:cxn modelId="{3FBC0B87-E4AC-B74F-92B5-C65ADF474750}" type="presParOf" srcId="{22C0F7D1-37C6-614E-A43A-A95274C4B6D7}" destId="{80C5421A-8BB9-2540-8395-CF6BB8A0FAB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8E4C-EFB8-9149-8F67-8B3E107ACF63}">
      <dsp:nvSpPr>
        <dsp:cNvPr id="0" name=""/>
        <dsp:cNvSpPr/>
      </dsp:nvSpPr>
      <dsp:spPr>
        <a:xfrm>
          <a:off x="3414"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Create a connection</a:t>
          </a:r>
        </a:p>
      </dsp:txBody>
      <dsp:txXfrm>
        <a:off x="400988" y="1634425"/>
        <a:ext cx="1192723" cy="795148"/>
      </dsp:txXfrm>
    </dsp:sp>
    <dsp:sp modelId="{28BCDC85-E99C-2545-A85C-A626C18F75D8}">
      <dsp:nvSpPr>
        <dsp:cNvPr id="0" name=""/>
        <dsp:cNvSpPr/>
      </dsp:nvSpPr>
      <dsp:spPr>
        <a:xfrm>
          <a:off x="1792499"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Add table to sync</a:t>
          </a:r>
        </a:p>
      </dsp:txBody>
      <dsp:txXfrm>
        <a:off x="2190073" y="1634425"/>
        <a:ext cx="1192723" cy="795148"/>
      </dsp:txXfrm>
    </dsp:sp>
    <dsp:sp modelId="{0FC5B8CF-633B-EB45-9D7A-536BD7716EF1}">
      <dsp:nvSpPr>
        <dsp:cNvPr id="0" name=""/>
        <dsp:cNvSpPr/>
      </dsp:nvSpPr>
      <dsp:spPr>
        <a:xfrm>
          <a:off x="3581583"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Set sync properties</a:t>
          </a:r>
        </a:p>
      </dsp:txBody>
      <dsp:txXfrm>
        <a:off x="3979157" y="1634425"/>
        <a:ext cx="1192723" cy="795148"/>
      </dsp:txXfrm>
    </dsp:sp>
    <dsp:sp modelId="{80C5421A-8BB9-2540-8395-CF6BB8A0FAB4}">
      <dsp:nvSpPr>
        <dsp:cNvPr id="0" name=""/>
        <dsp:cNvSpPr/>
      </dsp:nvSpPr>
      <dsp:spPr>
        <a:xfrm>
          <a:off x="5370667"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Sync data</a:t>
          </a:r>
        </a:p>
      </dsp:txBody>
      <dsp:txXfrm>
        <a:off x="5768241" y="1634425"/>
        <a:ext cx="1192723" cy="795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8E4C-EFB8-9149-8F67-8B3E107ACF63}">
      <dsp:nvSpPr>
        <dsp:cNvPr id="0" name=""/>
        <dsp:cNvSpPr/>
      </dsp:nvSpPr>
      <dsp:spPr>
        <a:xfrm>
          <a:off x="2808" y="1232876"/>
          <a:ext cx="1737071" cy="55265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chemeClr val="bg1"/>
              </a:solidFill>
              <a:latin typeface="Helvetica Neue Light" charset="0"/>
              <a:ea typeface="Helvetica Neue Light" charset="0"/>
              <a:cs typeface="Helvetica Neue Light" charset="0"/>
            </a:rPr>
            <a:t>Create a  connection</a:t>
          </a:r>
        </a:p>
      </dsp:txBody>
      <dsp:txXfrm>
        <a:off x="279137" y="1232876"/>
        <a:ext cx="1184414" cy="552657"/>
      </dsp:txXfrm>
    </dsp:sp>
    <dsp:sp modelId="{28BCDC85-E99C-2545-A85C-A626C18F75D8}">
      <dsp:nvSpPr>
        <dsp:cNvPr id="0" name=""/>
        <dsp:cNvSpPr/>
      </dsp:nvSpPr>
      <dsp:spPr>
        <a:xfrm>
          <a:off x="1601715" y="1232876"/>
          <a:ext cx="1381643" cy="552657"/>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Add table to sync</a:t>
          </a:r>
        </a:p>
      </dsp:txBody>
      <dsp:txXfrm>
        <a:off x="1878044" y="1232876"/>
        <a:ext cx="828986" cy="552657"/>
      </dsp:txXfrm>
    </dsp:sp>
    <dsp:sp modelId="{0FC5B8CF-633B-EB45-9D7A-536BD7716EF1}">
      <dsp:nvSpPr>
        <dsp:cNvPr id="0" name=""/>
        <dsp:cNvSpPr/>
      </dsp:nvSpPr>
      <dsp:spPr>
        <a:xfrm>
          <a:off x="2845195" y="1232876"/>
          <a:ext cx="1381643" cy="552657"/>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Set sync properties</a:t>
          </a:r>
        </a:p>
      </dsp:txBody>
      <dsp:txXfrm>
        <a:off x="3121524" y="1232876"/>
        <a:ext cx="828986" cy="552657"/>
      </dsp:txXfrm>
    </dsp:sp>
    <dsp:sp modelId="{80C5421A-8BB9-2540-8395-CF6BB8A0FAB4}">
      <dsp:nvSpPr>
        <dsp:cNvPr id="0" name=""/>
        <dsp:cNvSpPr/>
      </dsp:nvSpPr>
      <dsp:spPr>
        <a:xfrm>
          <a:off x="4088674" y="1232876"/>
          <a:ext cx="1381643" cy="552657"/>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Sync data</a:t>
          </a:r>
        </a:p>
      </dsp:txBody>
      <dsp:txXfrm>
        <a:off x="4365003" y="1232876"/>
        <a:ext cx="828986" cy="552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8E4C-EFB8-9149-8F67-8B3E107ACF63}">
      <dsp:nvSpPr>
        <dsp:cNvPr id="0" name=""/>
        <dsp:cNvSpPr/>
      </dsp:nvSpPr>
      <dsp:spPr>
        <a:xfrm>
          <a:off x="2538"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Helvetica Neue Light" charset="0"/>
              <a:ea typeface="Helvetica Neue Light" charset="0"/>
              <a:cs typeface="Helvetica Neue Light" charset="0"/>
            </a:rPr>
            <a:t>Create a  connection</a:t>
          </a:r>
        </a:p>
      </dsp:txBody>
      <dsp:txXfrm>
        <a:off x="298108" y="1213634"/>
        <a:ext cx="886711" cy="591140"/>
      </dsp:txXfrm>
    </dsp:sp>
    <dsp:sp modelId="{28BCDC85-E99C-2545-A85C-A626C18F75D8}">
      <dsp:nvSpPr>
        <dsp:cNvPr id="0" name=""/>
        <dsp:cNvSpPr/>
      </dsp:nvSpPr>
      <dsp:spPr>
        <a:xfrm>
          <a:off x="1332604" y="1213634"/>
          <a:ext cx="1477851" cy="591140"/>
        </a:xfrm>
        <a:prstGeom prst="chevron">
          <a:avLst/>
        </a:prstGeom>
        <a:solidFill>
          <a:srgbClr val="4E55FD"/>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Add table to sync</a:t>
          </a:r>
        </a:p>
      </dsp:txBody>
      <dsp:txXfrm>
        <a:off x="1628174" y="1213634"/>
        <a:ext cx="886711" cy="591140"/>
      </dsp:txXfrm>
    </dsp:sp>
    <dsp:sp modelId="{0FC5B8CF-633B-EB45-9D7A-536BD7716EF1}">
      <dsp:nvSpPr>
        <dsp:cNvPr id="0" name=""/>
        <dsp:cNvSpPr/>
      </dsp:nvSpPr>
      <dsp:spPr>
        <a:xfrm>
          <a:off x="2662670"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Set sync properties</a:t>
          </a:r>
        </a:p>
      </dsp:txBody>
      <dsp:txXfrm>
        <a:off x="2958240" y="1213634"/>
        <a:ext cx="886711" cy="591140"/>
      </dsp:txXfrm>
    </dsp:sp>
    <dsp:sp modelId="{80C5421A-8BB9-2540-8395-CF6BB8A0FAB4}">
      <dsp:nvSpPr>
        <dsp:cNvPr id="0" name=""/>
        <dsp:cNvSpPr/>
      </dsp:nvSpPr>
      <dsp:spPr>
        <a:xfrm>
          <a:off x="3992737"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Sync data</a:t>
          </a:r>
        </a:p>
      </dsp:txBody>
      <dsp:txXfrm>
        <a:off x="4288307" y="1213634"/>
        <a:ext cx="886711" cy="591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8E4C-EFB8-9149-8F67-8B3E107ACF63}">
      <dsp:nvSpPr>
        <dsp:cNvPr id="0" name=""/>
        <dsp:cNvSpPr/>
      </dsp:nvSpPr>
      <dsp:spPr>
        <a:xfrm>
          <a:off x="2538"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Helvetica Neue Light" charset="0"/>
              <a:ea typeface="Helvetica Neue Light" charset="0"/>
              <a:cs typeface="Helvetica Neue Light" charset="0"/>
            </a:rPr>
            <a:t>Create a  connection</a:t>
          </a:r>
        </a:p>
      </dsp:txBody>
      <dsp:txXfrm>
        <a:off x="298108" y="1213634"/>
        <a:ext cx="886711" cy="591140"/>
      </dsp:txXfrm>
    </dsp:sp>
    <dsp:sp modelId="{28BCDC85-E99C-2545-A85C-A626C18F75D8}">
      <dsp:nvSpPr>
        <dsp:cNvPr id="0" name=""/>
        <dsp:cNvSpPr/>
      </dsp:nvSpPr>
      <dsp:spPr>
        <a:xfrm>
          <a:off x="1332604"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Add table to sync</a:t>
          </a:r>
        </a:p>
      </dsp:txBody>
      <dsp:txXfrm>
        <a:off x="1628174" y="1213634"/>
        <a:ext cx="886711" cy="591140"/>
      </dsp:txXfrm>
    </dsp:sp>
    <dsp:sp modelId="{0FC5B8CF-633B-EB45-9D7A-536BD7716EF1}">
      <dsp:nvSpPr>
        <dsp:cNvPr id="0" name=""/>
        <dsp:cNvSpPr/>
      </dsp:nvSpPr>
      <dsp:spPr>
        <a:xfrm>
          <a:off x="2662670" y="1213634"/>
          <a:ext cx="1477851" cy="591140"/>
        </a:xfrm>
        <a:prstGeom prst="chevron">
          <a:avLst/>
        </a:prstGeom>
        <a:solidFill>
          <a:srgbClr val="4E55FD"/>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Set sync properties</a:t>
          </a:r>
        </a:p>
      </dsp:txBody>
      <dsp:txXfrm>
        <a:off x="2958240" y="1213634"/>
        <a:ext cx="886711" cy="591140"/>
      </dsp:txXfrm>
    </dsp:sp>
    <dsp:sp modelId="{80C5421A-8BB9-2540-8395-CF6BB8A0FAB4}">
      <dsp:nvSpPr>
        <dsp:cNvPr id="0" name=""/>
        <dsp:cNvSpPr/>
      </dsp:nvSpPr>
      <dsp:spPr>
        <a:xfrm>
          <a:off x="3992737"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Sync data</a:t>
          </a:r>
        </a:p>
      </dsp:txBody>
      <dsp:txXfrm>
        <a:off x="4288307" y="1213634"/>
        <a:ext cx="886711" cy="5911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8E4C-EFB8-9149-8F67-8B3E107ACF63}">
      <dsp:nvSpPr>
        <dsp:cNvPr id="0" name=""/>
        <dsp:cNvSpPr/>
      </dsp:nvSpPr>
      <dsp:spPr>
        <a:xfrm>
          <a:off x="2538"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Helvetica Neue Light" charset="0"/>
              <a:ea typeface="Helvetica Neue Light" charset="0"/>
              <a:cs typeface="Helvetica Neue Light" charset="0"/>
            </a:rPr>
            <a:t>Create a  connection</a:t>
          </a:r>
        </a:p>
      </dsp:txBody>
      <dsp:txXfrm>
        <a:off x="298108" y="1213634"/>
        <a:ext cx="886711" cy="591140"/>
      </dsp:txXfrm>
    </dsp:sp>
    <dsp:sp modelId="{28BCDC85-E99C-2545-A85C-A626C18F75D8}">
      <dsp:nvSpPr>
        <dsp:cNvPr id="0" name=""/>
        <dsp:cNvSpPr/>
      </dsp:nvSpPr>
      <dsp:spPr>
        <a:xfrm>
          <a:off x="1332604"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Add table to sync</a:t>
          </a:r>
        </a:p>
      </dsp:txBody>
      <dsp:txXfrm>
        <a:off x="1628174" y="1213634"/>
        <a:ext cx="886711" cy="591140"/>
      </dsp:txXfrm>
    </dsp:sp>
    <dsp:sp modelId="{0FC5B8CF-633B-EB45-9D7A-536BD7716EF1}">
      <dsp:nvSpPr>
        <dsp:cNvPr id="0" name=""/>
        <dsp:cNvSpPr/>
      </dsp:nvSpPr>
      <dsp:spPr>
        <a:xfrm>
          <a:off x="2662670" y="1213634"/>
          <a:ext cx="1477851" cy="591140"/>
        </a:xfrm>
        <a:prstGeom prst="chevron">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Light" charset="0"/>
              <a:ea typeface="Helvetica Neue Light" charset="0"/>
              <a:cs typeface="Helvetica Neue Light" charset="0"/>
            </a:rPr>
            <a:t>Set sync properties</a:t>
          </a:r>
        </a:p>
      </dsp:txBody>
      <dsp:txXfrm>
        <a:off x="2958240" y="1213634"/>
        <a:ext cx="886711" cy="591140"/>
      </dsp:txXfrm>
    </dsp:sp>
    <dsp:sp modelId="{80C5421A-8BB9-2540-8395-CF6BB8A0FAB4}">
      <dsp:nvSpPr>
        <dsp:cNvPr id="0" name=""/>
        <dsp:cNvSpPr/>
      </dsp:nvSpPr>
      <dsp:spPr>
        <a:xfrm>
          <a:off x="3992737" y="1213634"/>
          <a:ext cx="1477851" cy="591140"/>
        </a:xfrm>
        <a:prstGeom prst="chevron">
          <a:avLst/>
        </a:prstGeom>
        <a:solidFill>
          <a:srgbClr val="4E55FD"/>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 Neue Light" charset="0"/>
              <a:ea typeface="Helvetica Neue Light" charset="0"/>
              <a:cs typeface="Helvetica Neue Light" charset="0"/>
            </a:rPr>
            <a:t>Sync data</a:t>
          </a:r>
        </a:p>
      </dsp:txBody>
      <dsp:txXfrm>
        <a:off x="4288307" y="1213634"/>
        <a:ext cx="886711" cy="5911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8E4C-EFB8-9149-8F67-8B3E107ACF63}">
      <dsp:nvSpPr>
        <dsp:cNvPr id="0" name=""/>
        <dsp:cNvSpPr/>
      </dsp:nvSpPr>
      <dsp:spPr>
        <a:xfrm>
          <a:off x="3414"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Create a connection</a:t>
          </a:r>
        </a:p>
      </dsp:txBody>
      <dsp:txXfrm>
        <a:off x="400988" y="1634425"/>
        <a:ext cx="1192723" cy="795148"/>
      </dsp:txXfrm>
    </dsp:sp>
    <dsp:sp modelId="{28BCDC85-E99C-2545-A85C-A626C18F75D8}">
      <dsp:nvSpPr>
        <dsp:cNvPr id="0" name=""/>
        <dsp:cNvSpPr/>
      </dsp:nvSpPr>
      <dsp:spPr>
        <a:xfrm>
          <a:off x="1792499"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Add table to sync</a:t>
          </a:r>
        </a:p>
      </dsp:txBody>
      <dsp:txXfrm>
        <a:off x="2190073" y="1634425"/>
        <a:ext cx="1192723" cy="795148"/>
      </dsp:txXfrm>
    </dsp:sp>
    <dsp:sp modelId="{0FC5B8CF-633B-EB45-9D7A-536BD7716EF1}">
      <dsp:nvSpPr>
        <dsp:cNvPr id="0" name=""/>
        <dsp:cNvSpPr/>
      </dsp:nvSpPr>
      <dsp:spPr>
        <a:xfrm>
          <a:off x="3581583"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Set sync properties</a:t>
          </a:r>
        </a:p>
      </dsp:txBody>
      <dsp:txXfrm>
        <a:off x="3979157" y="1634425"/>
        <a:ext cx="1192723" cy="795148"/>
      </dsp:txXfrm>
    </dsp:sp>
    <dsp:sp modelId="{80C5421A-8BB9-2540-8395-CF6BB8A0FAB4}">
      <dsp:nvSpPr>
        <dsp:cNvPr id="0" name=""/>
        <dsp:cNvSpPr/>
      </dsp:nvSpPr>
      <dsp:spPr>
        <a:xfrm>
          <a:off x="5370667" y="1634425"/>
          <a:ext cx="1987871" cy="795148"/>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Light" charset="0"/>
              <a:ea typeface="Helvetica Neue Light" charset="0"/>
              <a:cs typeface="Helvetica Neue Light" charset="0"/>
            </a:rPr>
            <a:t>Sync data</a:t>
          </a:r>
        </a:p>
      </dsp:txBody>
      <dsp:txXfrm>
        <a:off x="5768241" y="1634425"/>
        <a:ext cx="1192723" cy="7951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D77905-2CC9-1945-B86F-4E2E2AA87C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DB8135-A92E-0641-A03B-1274DF4DAA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C102F-257D-5842-9B81-DB6DA7E12CA3}" type="datetimeFigureOut">
              <a:rPr lang="en-US" smtClean="0"/>
              <a:t>12/15/20</a:t>
            </a:fld>
            <a:endParaRPr lang="en-US"/>
          </a:p>
        </p:txBody>
      </p:sp>
      <p:sp>
        <p:nvSpPr>
          <p:cNvPr id="4" name="Footer Placeholder 3">
            <a:extLst>
              <a:ext uri="{FF2B5EF4-FFF2-40B4-BE49-F238E27FC236}">
                <a16:creationId xmlns:a16="http://schemas.microsoft.com/office/drawing/2014/main" id="{482DA79B-5FD4-944C-8307-D64E743D6E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526B0A-38D8-8B4E-9637-0A59550C4D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0D56DA-ECC4-4643-B783-246E1F764EDF}" type="slidenum">
              <a:rPr lang="en-US" smtClean="0"/>
              <a:t>‹#›</a:t>
            </a:fld>
            <a:endParaRPr lang="en-US"/>
          </a:p>
        </p:txBody>
      </p:sp>
    </p:spTree>
    <p:extLst>
      <p:ext uri="{BB962C8B-B14F-4D97-AF65-F5344CB8AC3E}">
        <p14:creationId xmlns:p14="http://schemas.microsoft.com/office/powerpoint/2010/main" val="3548210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thoughtspot.com/6.0/admin/backup-restore/choose-strategy.html"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71450" lvl="0" indent="-171450" algn="l" rtl="0">
              <a:lnSpc>
                <a:spcPct val="80000"/>
              </a:lnSpc>
              <a:spcBef>
                <a:spcPts val="0"/>
              </a:spcBef>
              <a:spcAft>
                <a:spcPts val="0"/>
              </a:spcAft>
              <a:buFontTx/>
              <a:buChar char="-"/>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49</a:t>
            </a:r>
          </a:p>
        </p:txBody>
      </p:sp>
    </p:spTree>
    <p:extLst>
      <p:ext uri="{BB962C8B-B14F-4D97-AF65-F5344CB8AC3E}">
        <p14:creationId xmlns:p14="http://schemas.microsoft.com/office/powerpoint/2010/main" val="121296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p:txBody>
      </p:sp>
    </p:spTree>
    <p:extLst>
      <p:ext uri="{BB962C8B-B14F-4D97-AF65-F5344CB8AC3E}">
        <p14:creationId xmlns:p14="http://schemas.microsoft.com/office/powerpoint/2010/main" val="2104572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31607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315" name="Google Shape;3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10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5634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99046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06825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326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17</a:t>
            </a:fld>
            <a:endParaRPr lang="uk-UA" sz="1200" dirty="0">
              <a:solidFill>
                <a:schemeClr val="dk1"/>
              </a:solidFill>
              <a:sym typeface="Calibri"/>
            </a:endParaRPr>
          </a:p>
        </p:txBody>
      </p:sp>
    </p:spTree>
    <p:extLst>
      <p:ext uri="{BB962C8B-B14F-4D97-AF65-F5344CB8AC3E}">
        <p14:creationId xmlns:p14="http://schemas.microsoft.com/office/powerpoint/2010/main" val="264162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18</a:t>
            </a:fld>
            <a:endParaRPr lang="uk-UA" sz="1200" dirty="0">
              <a:solidFill>
                <a:schemeClr val="dk1"/>
              </a:solidFill>
              <a:sym typeface="Calibri"/>
            </a:endParaRPr>
          </a:p>
        </p:txBody>
      </p:sp>
    </p:spTree>
    <p:extLst>
      <p:ext uri="{BB962C8B-B14F-4D97-AF65-F5344CB8AC3E}">
        <p14:creationId xmlns:p14="http://schemas.microsoft.com/office/powerpoint/2010/main" val="781027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19</a:t>
            </a:fld>
            <a:endParaRPr lang="uk-UA" sz="1200" dirty="0">
              <a:solidFill>
                <a:schemeClr val="dk1"/>
              </a:solidFill>
              <a:sym typeface="Calibri"/>
            </a:endParaRPr>
          </a:p>
        </p:txBody>
      </p:sp>
    </p:spTree>
    <p:extLst>
      <p:ext uri="{BB962C8B-B14F-4D97-AF65-F5344CB8AC3E}">
        <p14:creationId xmlns:p14="http://schemas.microsoft.com/office/powerpoint/2010/main" val="384836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2:notes"/>
          <p:cNvSpPr txBox="1">
            <a:spLocks noGrp="1"/>
          </p:cNvSpPr>
          <p:nvPr>
            <p:ph type="body" idx="1"/>
          </p:nvPr>
        </p:nvSpPr>
        <p:spPr>
          <a:xfrm>
            <a:off x="685800" y="429269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Font typeface="Helvetica Neue Light"/>
              <a:buNone/>
            </a:pPr>
            <a:r>
              <a:rPr lang="en" sz="1200" dirty="0">
                <a:latin typeface="Helvetica Neue"/>
                <a:ea typeface="Helvetica Neue"/>
                <a:cs typeface="Helvetica Neue"/>
                <a:sym typeface="Helvetica Neue"/>
              </a:rPr>
              <a:t>This is a hands-on session which will require participants to have a computer with Internet access, a web browser, terminal emulator, and SCP client. A basic understanding of SQL and Linux is helpful. In this session, you will learn how to load data into ThoughtSpot’s high speed in-memory database, as well as options to use ThoughtSpot on external databases or data warehouses.</a:t>
            </a:r>
            <a:endParaRPr sz="12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545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20</a:t>
            </a:fld>
            <a:endParaRPr lang="uk-UA" sz="1200" dirty="0">
              <a:solidFill>
                <a:schemeClr val="dk1"/>
              </a:solidFill>
              <a:sym typeface="Calibri"/>
            </a:endParaRPr>
          </a:p>
        </p:txBody>
      </p:sp>
    </p:spTree>
    <p:extLst>
      <p:ext uri="{BB962C8B-B14F-4D97-AF65-F5344CB8AC3E}">
        <p14:creationId xmlns:p14="http://schemas.microsoft.com/office/powerpoint/2010/main" val="212692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61659-71E6-A74F-8ADE-0C49DB187E89}" type="slidenum">
              <a:rPr lang="en-US" smtClean="0"/>
              <a:t>22</a:t>
            </a:fld>
            <a:endParaRPr lang="en-US"/>
          </a:p>
        </p:txBody>
      </p:sp>
    </p:spTree>
    <p:extLst>
      <p:ext uri="{BB962C8B-B14F-4D97-AF65-F5344CB8AC3E}">
        <p14:creationId xmlns:p14="http://schemas.microsoft.com/office/powerpoint/2010/main" val="172639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61659-71E6-A74F-8ADE-0C49DB187E89}" type="slidenum">
              <a:rPr lang="en-US" smtClean="0"/>
              <a:t>23</a:t>
            </a:fld>
            <a:endParaRPr lang="en-US"/>
          </a:p>
        </p:txBody>
      </p:sp>
    </p:spTree>
    <p:extLst>
      <p:ext uri="{BB962C8B-B14F-4D97-AF65-F5344CB8AC3E}">
        <p14:creationId xmlns:p14="http://schemas.microsoft.com/office/powerpoint/2010/main" val="285149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61659-71E6-A74F-8ADE-0C49DB187E89}" type="slidenum">
              <a:rPr lang="en-US" smtClean="0"/>
              <a:t>24</a:t>
            </a:fld>
            <a:endParaRPr lang="en-US"/>
          </a:p>
        </p:txBody>
      </p:sp>
    </p:spTree>
    <p:extLst>
      <p:ext uri="{BB962C8B-B14F-4D97-AF65-F5344CB8AC3E}">
        <p14:creationId xmlns:p14="http://schemas.microsoft.com/office/powerpoint/2010/main" val="981949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61659-71E6-A74F-8ADE-0C49DB187E89}" type="slidenum">
              <a:rPr lang="en-US" smtClean="0"/>
              <a:t>25</a:t>
            </a:fld>
            <a:endParaRPr lang="en-US"/>
          </a:p>
        </p:txBody>
      </p:sp>
    </p:spTree>
    <p:extLst>
      <p:ext uri="{BB962C8B-B14F-4D97-AF65-F5344CB8AC3E}">
        <p14:creationId xmlns:p14="http://schemas.microsoft.com/office/powerpoint/2010/main" val="4084331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200" b="0" i="0" u="none" strike="noStrike" cap="none" dirty="0">
                <a:solidFill>
                  <a:schemeClr val="dk1"/>
                </a:solidFill>
                <a:effectLst/>
                <a:latin typeface="Calibri"/>
                <a:ea typeface="Calibri"/>
                <a:cs typeface="Calibri"/>
                <a:sym typeface="Calibri"/>
              </a:rPr>
              <a:t>With a single glance, the Home interface for Dataflow reports the sync performance across your entire organization.</a:t>
            </a: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27</a:t>
            </a:fld>
            <a:endParaRPr lang="uk-UA" sz="1200" dirty="0">
              <a:solidFill>
                <a:schemeClr val="dk1"/>
              </a:solidFill>
              <a:sym typeface="Calibri"/>
            </a:endParaRPr>
          </a:p>
        </p:txBody>
      </p:sp>
    </p:spTree>
    <p:extLst>
      <p:ext uri="{BB962C8B-B14F-4D97-AF65-F5344CB8AC3E}">
        <p14:creationId xmlns:p14="http://schemas.microsoft.com/office/powerpoint/2010/main" val="3286065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4741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29</a:t>
            </a:fld>
            <a:endParaRPr lang="uk-UA" sz="1200" dirty="0">
              <a:solidFill>
                <a:schemeClr val="dk1"/>
              </a:solidFill>
              <a:sym typeface="Calibri"/>
            </a:endParaRPr>
          </a:p>
        </p:txBody>
      </p:sp>
    </p:spTree>
    <p:extLst>
      <p:ext uri="{BB962C8B-B14F-4D97-AF65-F5344CB8AC3E}">
        <p14:creationId xmlns:p14="http://schemas.microsoft.com/office/powerpoint/2010/main" val="1527288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30</a:t>
            </a:fld>
            <a:endParaRPr lang="uk-UA" sz="1200" dirty="0">
              <a:solidFill>
                <a:schemeClr val="dk1"/>
              </a:solidFill>
              <a:sym typeface="Calibri"/>
            </a:endParaRPr>
          </a:p>
        </p:txBody>
      </p:sp>
    </p:spTree>
    <p:extLst>
      <p:ext uri="{BB962C8B-B14F-4D97-AF65-F5344CB8AC3E}">
        <p14:creationId xmlns:p14="http://schemas.microsoft.com/office/powerpoint/2010/main" val="4286367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9494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32</a:t>
            </a:fld>
            <a:endParaRPr lang="uk-UA" sz="1200" dirty="0">
              <a:solidFill>
                <a:schemeClr val="dk1"/>
              </a:solidFill>
              <a:sym typeface="Calibri"/>
            </a:endParaRPr>
          </a:p>
        </p:txBody>
      </p:sp>
    </p:spTree>
    <p:extLst>
      <p:ext uri="{BB962C8B-B14F-4D97-AF65-F5344CB8AC3E}">
        <p14:creationId xmlns:p14="http://schemas.microsoft.com/office/powerpoint/2010/main" val="3947356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a:solidFill>
                  <a:schemeClr val="dk1"/>
                </a:solidFill>
                <a:effectLst/>
                <a:latin typeface="Calibri"/>
                <a:ea typeface="Calibri"/>
                <a:cs typeface="Calibri"/>
                <a:sym typeface="Calibri"/>
              </a:rPr>
              <a:t>Before confirming that you plan to sync a particular table, examine it to ensure that it has the right information: the correct data types, and reasonable sample data.</a:t>
            </a:r>
          </a:p>
          <a:p>
            <a:r>
              <a:rPr lang="en-US" sz="1200" b="0" i="0" u="none" strike="noStrike" cap="none" dirty="0">
                <a:solidFill>
                  <a:schemeClr val="dk1"/>
                </a:solidFill>
                <a:effectLst/>
                <a:latin typeface="Calibri"/>
                <a:ea typeface="Calibri"/>
                <a:cs typeface="Calibri"/>
                <a:sym typeface="Calibri"/>
              </a:rPr>
              <a:t>For large tables, use the search bar to search column names.</a:t>
            </a:r>
          </a:p>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33</a:t>
            </a:fld>
            <a:endParaRPr lang="uk-UA" sz="1200" dirty="0">
              <a:solidFill>
                <a:schemeClr val="dk1"/>
              </a:solidFill>
              <a:sym typeface="Calibri"/>
            </a:endParaRPr>
          </a:p>
        </p:txBody>
      </p:sp>
    </p:spTree>
    <p:extLst>
      <p:ext uri="{BB962C8B-B14F-4D97-AF65-F5344CB8AC3E}">
        <p14:creationId xmlns:p14="http://schemas.microsoft.com/office/powerpoint/2010/main" val="2728665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34</a:t>
            </a:fld>
            <a:endParaRPr lang="uk-UA" sz="1200" dirty="0">
              <a:solidFill>
                <a:schemeClr val="dk1"/>
              </a:solidFill>
              <a:sym typeface="Calibri"/>
            </a:endParaRPr>
          </a:p>
        </p:txBody>
      </p:sp>
    </p:spTree>
    <p:extLst>
      <p:ext uri="{BB962C8B-B14F-4D97-AF65-F5344CB8AC3E}">
        <p14:creationId xmlns:p14="http://schemas.microsoft.com/office/powerpoint/2010/main" val="3034380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200" b="0" i="0" u="none" strike="noStrike" cap="none" dirty="0">
                <a:solidFill>
                  <a:schemeClr val="dk1"/>
                </a:solidFill>
                <a:effectLst/>
                <a:latin typeface="Calibri"/>
                <a:ea typeface="Calibri"/>
                <a:cs typeface="Calibri"/>
                <a:sym typeface="Calibri"/>
              </a:rPr>
              <a:t>If you wish to create a new database in </a:t>
            </a:r>
            <a:r>
              <a:rPr lang="en-US" sz="1200" b="0" i="0" u="none" strike="noStrike" cap="none" dirty="0" err="1">
                <a:solidFill>
                  <a:schemeClr val="dk1"/>
                </a:solidFill>
                <a:effectLst/>
                <a:latin typeface="Calibri"/>
                <a:ea typeface="Calibri"/>
                <a:cs typeface="Calibri"/>
                <a:sym typeface="Calibri"/>
              </a:rPr>
              <a:t>ThoughtSpot</a:t>
            </a:r>
            <a:r>
              <a:rPr lang="en-US" sz="1200" b="0" i="0" u="none" strike="noStrike" cap="none" dirty="0">
                <a:solidFill>
                  <a:schemeClr val="dk1"/>
                </a:solidFill>
                <a:effectLst/>
                <a:latin typeface="Calibri"/>
                <a:ea typeface="Calibri"/>
                <a:cs typeface="Calibri"/>
                <a:sym typeface="Calibri"/>
              </a:rPr>
              <a:t>, click </a:t>
            </a:r>
            <a:r>
              <a:rPr lang="en-US" sz="1200" b="1" i="0" u="none" strike="noStrike" cap="none" dirty="0">
                <a:solidFill>
                  <a:schemeClr val="dk1"/>
                </a:solidFill>
                <a:effectLst/>
                <a:latin typeface="Calibri"/>
                <a:ea typeface="Calibri"/>
                <a:cs typeface="Calibri"/>
                <a:sym typeface="Calibri"/>
              </a:rPr>
              <a:t>TQL Editor</a:t>
            </a:r>
            <a:r>
              <a:rPr lang="en-US" sz="1200" b="0" i="0" u="none" strike="noStrike" cap="none" dirty="0">
                <a:solidFill>
                  <a:schemeClr val="dk1"/>
                </a:solidFill>
                <a:effectLst/>
                <a:latin typeface="Calibri"/>
                <a:ea typeface="Calibri"/>
                <a:cs typeface="Calibri"/>
                <a:sym typeface="Calibri"/>
              </a:rPr>
              <a:t>, enter the </a:t>
            </a:r>
            <a:r>
              <a:rPr lang="en-US" dirty="0"/>
              <a:t>CREATE</a:t>
            </a:r>
            <a:r>
              <a:rPr lang="en-US" baseline="0" dirty="0"/>
              <a:t> </a:t>
            </a:r>
            <a:r>
              <a:rPr lang="en-US" dirty="0"/>
              <a:t>DATABASE </a:t>
            </a:r>
            <a:r>
              <a:rPr lang="en-US" i="1" dirty="0" err="1">
                <a:effectLst/>
              </a:rPr>
              <a:t>my_database</a:t>
            </a:r>
            <a:r>
              <a:rPr lang="en-US" dirty="0"/>
              <a:t>;</a:t>
            </a:r>
            <a:r>
              <a:rPr lang="en-US" sz="1200" b="0" i="0" u="none" strike="noStrike" cap="none" dirty="0">
                <a:solidFill>
                  <a:schemeClr val="dk1"/>
                </a:solidFill>
                <a:effectLst/>
                <a:latin typeface="Calibri"/>
                <a:ea typeface="Calibri"/>
                <a:cs typeface="Calibri"/>
                <a:sym typeface="Calibri"/>
              </a:rPr>
              <a:t> command, and click </a:t>
            </a:r>
            <a:r>
              <a:rPr lang="en-US" sz="1200" b="1" i="0" u="none" strike="noStrike" cap="none" dirty="0">
                <a:solidFill>
                  <a:schemeClr val="dk1"/>
                </a:solidFill>
                <a:effectLst/>
                <a:latin typeface="Calibri"/>
                <a:ea typeface="Calibri"/>
                <a:cs typeface="Calibri"/>
                <a:sym typeface="Calibri"/>
              </a:rPr>
              <a:t>Execute</a:t>
            </a:r>
            <a:r>
              <a:rPr lang="en-US" sz="1200" b="0" i="0" u="none" strike="noStrike" cap="none" dirty="0">
                <a:solidFill>
                  <a:schemeClr val="dk1"/>
                </a:solidFill>
                <a:effectLst/>
                <a:latin typeface="Calibri"/>
                <a:ea typeface="Calibri"/>
                <a:cs typeface="Calibri"/>
                <a:sym typeface="Calibri"/>
              </a:rPr>
              <a:t>.</a:t>
            </a: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35</a:t>
            </a:fld>
            <a:endParaRPr lang="uk-UA" sz="1200" dirty="0">
              <a:solidFill>
                <a:schemeClr val="dk1"/>
              </a:solidFill>
              <a:sym typeface="Calibri"/>
            </a:endParaRPr>
          </a:p>
        </p:txBody>
      </p:sp>
    </p:spTree>
    <p:extLst>
      <p:ext uri="{BB962C8B-B14F-4D97-AF65-F5344CB8AC3E}">
        <p14:creationId xmlns:p14="http://schemas.microsoft.com/office/powerpoint/2010/main" val="1871588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200" b="0" i="0" u="none" strike="noStrike" cap="none" dirty="0">
                <a:solidFill>
                  <a:schemeClr val="dk1"/>
                </a:solidFill>
                <a:effectLst/>
                <a:latin typeface="Calibri"/>
                <a:ea typeface="Calibri"/>
                <a:cs typeface="Calibri"/>
                <a:sym typeface="Calibri"/>
              </a:rPr>
              <a:t>Select the correct</a:t>
            </a:r>
            <a:r>
              <a:rPr lang="en-US" sz="1200" b="0" i="0" u="none" strike="noStrike" cap="none" baseline="0" dirty="0">
                <a:solidFill>
                  <a:schemeClr val="dk1"/>
                </a:solidFill>
                <a:effectLst/>
                <a:latin typeface="Calibri"/>
                <a:ea typeface="Calibri"/>
                <a:cs typeface="Calibri"/>
                <a:sym typeface="Calibri"/>
              </a:rPr>
              <a:t> column separator, and indicate whether the table in the external source has column headers in the first row.</a:t>
            </a: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36</a:t>
            </a:fld>
            <a:endParaRPr lang="uk-UA" sz="1200" dirty="0">
              <a:solidFill>
                <a:schemeClr val="dk1"/>
              </a:solidFill>
              <a:sym typeface="Calibri"/>
            </a:endParaRPr>
          </a:p>
        </p:txBody>
      </p:sp>
    </p:spTree>
    <p:extLst>
      <p:ext uri="{BB962C8B-B14F-4D97-AF65-F5344CB8AC3E}">
        <p14:creationId xmlns:p14="http://schemas.microsoft.com/office/powerpoint/2010/main" val="1632156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37</a:t>
            </a:fld>
            <a:endParaRPr lang="uk-UA" sz="1200" dirty="0">
              <a:solidFill>
                <a:schemeClr val="dk1"/>
              </a:solidFill>
              <a:sym typeface="Calibri"/>
            </a:endParaRPr>
          </a:p>
        </p:txBody>
      </p:sp>
    </p:spTree>
    <p:extLst>
      <p:ext uri="{BB962C8B-B14F-4D97-AF65-F5344CB8AC3E}">
        <p14:creationId xmlns:p14="http://schemas.microsoft.com/office/powerpoint/2010/main" val="3045567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38</a:t>
            </a:fld>
            <a:endParaRPr lang="uk-UA" sz="1200" dirty="0">
              <a:solidFill>
                <a:schemeClr val="dk1"/>
              </a:solidFill>
              <a:sym typeface="Calibri"/>
            </a:endParaRPr>
          </a:p>
        </p:txBody>
      </p:sp>
    </p:spTree>
    <p:extLst>
      <p:ext uri="{BB962C8B-B14F-4D97-AF65-F5344CB8AC3E}">
        <p14:creationId xmlns:p14="http://schemas.microsoft.com/office/powerpoint/2010/main" val="1658524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7118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40</a:t>
            </a:fld>
            <a:endParaRPr lang="uk-UA" sz="1200" dirty="0">
              <a:solidFill>
                <a:schemeClr val="dk1"/>
              </a:solidFill>
              <a:sym typeface="Calibri"/>
            </a:endParaRPr>
          </a:p>
        </p:txBody>
      </p:sp>
    </p:spTree>
    <p:extLst>
      <p:ext uri="{BB962C8B-B14F-4D97-AF65-F5344CB8AC3E}">
        <p14:creationId xmlns:p14="http://schemas.microsoft.com/office/powerpoint/2010/main" val="3921283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41</a:t>
            </a:fld>
            <a:endParaRPr lang="uk-UA" sz="1200" dirty="0">
              <a:solidFill>
                <a:schemeClr val="dk1"/>
              </a:solidFill>
              <a:sym typeface="Calibri"/>
            </a:endParaRPr>
          </a:p>
        </p:txBody>
      </p:sp>
    </p:spTree>
    <p:extLst>
      <p:ext uri="{BB962C8B-B14F-4D97-AF65-F5344CB8AC3E}">
        <p14:creationId xmlns:p14="http://schemas.microsoft.com/office/powerpoint/2010/main" val="2988539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i="0" u="none" strike="noStrike" cap="none" dirty="0">
                <a:solidFill>
                  <a:schemeClr val="dk1"/>
                </a:solidFill>
                <a:effectLst/>
                <a:latin typeface="Calibri"/>
                <a:ea typeface="Calibri"/>
                <a:cs typeface="Calibri"/>
                <a:sym typeface="Calibri"/>
              </a:rPr>
              <a:t>Before confirming that you plan to sync a particular table, examine it to ensure that it has the right information: the correct data types, and reasonable sample data.</a:t>
            </a:r>
          </a:p>
          <a:p>
            <a:r>
              <a:rPr lang="en-US" sz="1200" b="0" i="0" u="none" strike="noStrike" cap="none" dirty="0">
                <a:solidFill>
                  <a:schemeClr val="dk1"/>
                </a:solidFill>
                <a:effectLst/>
                <a:latin typeface="Calibri"/>
                <a:ea typeface="Calibri"/>
                <a:cs typeface="Calibri"/>
                <a:sym typeface="Calibri"/>
              </a:rPr>
              <a:t>For large tables, use the search bar to search column names.</a:t>
            </a:r>
          </a:p>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42</a:t>
            </a:fld>
            <a:endParaRPr lang="uk-UA" sz="1200" dirty="0">
              <a:solidFill>
                <a:schemeClr val="dk1"/>
              </a:solidFill>
              <a:sym typeface="Calibri"/>
            </a:endParaRPr>
          </a:p>
        </p:txBody>
      </p:sp>
    </p:spTree>
    <p:extLst>
      <p:ext uri="{BB962C8B-B14F-4D97-AF65-F5344CB8AC3E}">
        <p14:creationId xmlns:p14="http://schemas.microsoft.com/office/powerpoint/2010/main" val="964822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6007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44</a:t>
            </a:fld>
            <a:endParaRPr lang="uk-UA" sz="1200" dirty="0">
              <a:solidFill>
                <a:schemeClr val="dk1"/>
              </a:solidFill>
              <a:sym typeface="Calibri"/>
            </a:endParaRPr>
          </a:p>
        </p:txBody>
      </p:sp>
    </p:spTree>
    <p:extLst>
      <p:ext uri="{BB962C8B-B14F-4D97-AF65-F5344CB8AC3E}">
        <p14:creationId xmlns:p14="http://schemas.microsoft.com/office/powerpoint/2010/main" val="2149030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latin typeface="Helvetica Neue Light" charset="0"/>
                <a:ea typeface="Helvetica Neue Light" charset="0"/>
                <a:cs typeface="Helvetica Neue Light" charset="0"/>
              </a:rPr>
              <a:t>Use cases here?</a:t>
            </a: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45</a:t>
            </a:fld>
            <a:endParaRPr lang="uk-UA" sz="1200" dirty="0">
              <a:solidFill>
                <a:schemeClr val="dk1"/>
              </a:solidFill>
              <a:sym typeface="Calibri"/>
            </a:endParaRPr>
          </a:p>
        </p:txBody>
      </p:sp>
    </p:spTree>
    <p:extLst>
      <p:ext uri="{BB962C8B-B14F-4D97-AF65-F5344CB8AC3E}">
        <p14:creationId xmlns:p14="http://schemas.microsoft.com/office/powerpoint/2010/main" val="2778665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1371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47</a:t>
            </a:fld>
            <a:endParaRPr lang="uk-UA" sz="1200" dirty="0">
              <a:solidFill>
                <a:schemeClr val="dk1"/>
              </a:solidFill>
              <a:sym typeface="Calibri"/>
            </a:endParaRPr>
          </a:p>
        </p:txBody>
      </p:sp>
    </p:spTree>
    <p:extLst>
      <p:ext uri="{BB962C8B-B14F-4D97-AF65-F5344CB8AC3E}">
        <p14:creationId xmlns:p14="http://schemas.microsoft.com/office/powerpoint/2010/main" val="667523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48</a:t>
            </a:fld>
            <a:endParaRPr lang="uk-UA" sz="1200" dirty="0">
              <a:solidFill>
                <a:schemeClr val="dk1"/>
              </a:solidFill>
              <a:sym typeface="Calibri"/>
            </a:endParaRPr>
          </a:p>
        </p:txBody>
      </p:sp>
    </p:spTree>
    <p:extLst>
      <p:ext uri="{BB962C8B-B14F-4D97-AF65-F5344CB8AC3E}">
        <p14:creationId xmlns:p14="http://schemas.microsoft.com/office/powerpoint/2010/main" val="1622180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49</a:t>
            </a:fld>
            <a:endParaRPr lang="uk-UA" sz="1200" dirty="0">
              <a:solidFill>
                <a:schemeClr val="dk1"/>
              </a:solidFill>
              <a:sym typeface="Calibri"/>
            </a:endParaRPr>
          </a:p>
        </p:txBody>
      </p:sp>
    </p:spTree>
    <p:extLst>
      <p:ext uri="{BB962C8B-B14F-4D97-AF65-F5344CB8AC3E}">
        <p14:creationId xmlns:p14="http://schemas.microsoft.com/office/powerpoint/2010/main" val="4244353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71450" lvl="0" indent="-171450" algn="l" rtl="0">
              <a:lnSpc>
                <a:spcPct val="80000"/>
              </a:lnSpc>
              <a:spcBef>
                <a:spcPts val="0"/>
              </a:spcBef>
              <a:spcAft>
                <a:spcPts val="0"/>
              </a:spcAft>
              <a:buFontTx/>
              <a:buChar char="-"/>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49</a:t>
            </a:r>
          </a:p>
        </p:txBody>
      </p:sp>
    </p:spTree>
    <p:extLst>
      <p:ext uri="{BB962C8B-B14F-4D97-AF65-F5344CB8AC3E}">
        <p14:creationId xmlns:p14="http://schemas.microsoft.com/office/powerpoint/2010/main" val="3261989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Review what is needed for mac vs. PC</a:t>
            </a:r>
          </a:p>
          <a:p>
            <a:pPr lvl="0"/>
            <a:r>
              <a:rPr lang="en-US" sz="1100" b="0" i="0" u="none" strike="noStrike" cap="none" dirty="0">
                <a:solidFill>
                  <a:srgbClr val="000000"/>
                </a:solidFill>
                <a:effectLst/>
                <a:latin typeface="Arial"/>
                <a:ea typeface="Arial"/>
                <a:cs typeface="Arial"/>
                <a:sym typeface="Arial"/>
              </a:rPr>
              <a:t>You won’t need to actually need to use SCP because we have pre-staged the files for you, but we still want you to know about it</a:t>
            </a:r>
          </a:p>
          <a:p>
            <a:pPr lvl="0"/>
            <a:r>
              <a:rPr lang="en-US" sz="1100" b="0" i="0" u="none" strike="noStrike" cap="none" dirty="0">
                <a:solidFill>
                  <a:srgbClr val="000000"/>
                </a:solidFill>
                <a:effectLst/>
                <a:latin typeface="Arial"/>
                <a:ea typeface="Arial"/>
                <a:cs typeface="Arial"/>
                <a:sym typeface="Arial"/>
              </a:rPr>
              <a:t>I’m going to be on a mac</a:t>
            </a:r>
          </a:p>
          <a:p>
            <a:pPr lvl="0"/>
            <a:r>
              <a:rPr lang="en-US" sz="1100" b="0" i="0" u="none" strike="noStrike" cap="none" dirty="0">
                <a:solidFill>
                  <a:srgbClr val="000000"/>
                </a:solidFill>
                <a:effectLst/>
                <a:latin typeface="Arial"/>
                <a:ea typeface="Arial"/>
                <a:cs typeface="Arial"/>
                <a:sym typeface="Arial"/>
              </a:rPr>
              <a:t>It’s helpful but not required if you’re familiar with databases and SQL, specifically DDL Data Definition Language (the other type of SQL we talk about is DML which is mostly used for querying, but we won’t be using DML because in TS we use the search bar- and we won’t be creating complex nested queries or anything like that, that’s all handled in the search bar)</a:t>
            </a:r>
          </a:p>
          <a:p>
            <a:pPr lvl="1"/>
            <a:r>
              <a:rPr lang="en-US" sz="1100" b="0" i="0" u="none" strike="noStrike" cap="none" dirty="0">
                <a:solidFill>
                  <a:srgbClr val="000000"/>
                </a:solidFill>
                <a:effectLst/>
                <a:latin typeface="Arial"/>
                <a:ea typeface="Arial"/>
                <a:cs typeface="Arial"/>
                <a:sym typeface="Arial"/>
              </a:rPr>
              <a:t>But we do need DDL which is things like CREATE TABLE, definition of tables, adding foreign key, this we will be doing</a:t>
            </a:r>
          </a:p>
          <a:p>
            <a:pPr lvl="1"/>
            <a:r>
              <a:rPr lang="en-US" sz="1100" b="0" i="0" u="none" strike="noStrike" cap="none" dirty="0">
                <a:solidFill>
                  <a:srgbClr val="000000"/>
                </a:solidFill>
                <a:effectLst/>
                <a:latin typeface="Arial"/>
                <a:ea typeface="Arial"/>
                <a:cs typeface="Arial"/>
                <a:sym typeface="Arial"/>
              </a:rPr>
              <a:t>Basic </a:t>
            </a:r>
            <a:r>
              <a:rPr lang="en-US" sz="1100" b="0" i="0" u="none" strike="noStrike" cap="none" dirty="0" err="1">
                <a:solidFill>
                  <a:srgbClr val="000000"/>
                </a:solidFill>
                <a:effectLst/>
                <a:latin typeface="Arial"/>
                <a:ea typeface="Arial"/>
                <a:cs typeface="Arial"/>
                <a:sym typeface="Arial"/>
              </a:rPr>
              <a:t>linux</a:t>
            </a:r>
            <a:r>
              <a:rPr lang="en-US" sz="1100" b="0" i="0" u="none" strike="noStrike" cap="none" dirty="0">
                <a:solidFill>
                  <a:srgbClr val="000000"/>
                </a:solidFill>
                <a:effectLst/>
                <a:latin typeface="Arial"/>
                <a:ea typeface="Arial"/>
                <a:cs typeface="Arial"/>
                <a:sym typeface="Arial"/>
              </a:rPr>
              <a:t> (so basic that we list the commands) because these are the only ones we need: </a:t>
            </a:r>
            <a:r>
              <a:rPr lang="en-US" sz="1100" b="0" i="0" u="none" strike="noStrike" cap="none" dirty="0" err="1">
                <a:solidFill>
                  <a:srgbClr val="000000"/>
                </a:solidFill>
                <a:effectLst/>
                <a:latin typeface="Arial"/>
                <a:ea typeface="Arial"/>
                <a:cs typeface="Arial"/>
                <a:sym typeface="Arial"/>
              </a:rPr>
              <a:t>Scp</a:t>
            </a:r>
            <a:r>
              <a:rPr lang="en-US" sz="1100" b="0" i="0" u="none" strike="noStrike" cap="none" dirty="0">
                <a:solidFill>
                  <a:srgbClr val="000000"/>
                </a:solidFill>
                <a:effectLst/>
                <a:latin typeface="Arial"/>
                <a:ea typeface="Arial"/>
                <a:cs typeface="Arial"/>
                <a:sym typeface="Arial"/>
              </a:rPr>
              <a:t> (secure copy) </a:t>
            </a:r>
            <a:r>
              <a:rPr lang="en-US" sz="1100" b="0" i="0" u="none" strike="noStrike" cap="none" dirty="0" err="1">
                <a:solidFill>
                  <a:srgbClr val="000000"/>
                </a:solidFill>
                <a:effectLst/>
                <a:latin typeface="Arial"/>
                <a:ea typeface="Arial"/>
                <a:cs typeface="Arial"/>
                <a:sym typeface="Arial"/>
              </a:rPr>
              <a:t>ssh</a:t>
            </a:r>
            <a:r>
              <a:rPr lang="en-US" sz="1100" b="0" i="0" u="none" strike="noStrike" cap="none" dirty="0">
                <a:solidFill>
                  <a:srgbClr val="000000"/>
                </a:solidFill>
                <a:effectLst/>
                <a:latin typeface="Arial"/>
                <a:ea typeface="Arial"/>
                <a:cs typeface="Arial"/>
                <a:sym typeface="Arial"/>
              </a:rPr>
              <a:t> (secure shell) ls (list contents of </a:t>
            </a:r>
            <a:r>
              <a:rPr lang="en-US" sz="1100" b="0" i="0" u="none" strike="noStrike" cap="none" dirty="0" err="1">
                <a:solidFill>
                  <a:srgbClr val="000000"/>
                </a:solidFill>
                <a:effectLst/>
                <a:latin typeface="Arial"/>
                <a:ea typeface="Arial"/>
                <a:cs typeface="Arial"/>
                <a:sym typeface="Arial"/>
              </a:rPr>
              <a:t>directionry</a:t>
            </a:r>
            <a:r>
              <a:rPr lang="en-US" sz="1100" b="0" i="0" u="none" strike="noStrike" cap="none" dirty="0">
                <a:solidFill>
                  <a:srgbClr val="000000"/>
                </a:solidFill>
                <a:effectLst/>
                <a:latin typeface="Arial"/>
                <a:ea typeface="Arial"/>
                <a:cs typeface="Arial"/>
                <a:sym typeface="Arial"/>
              </a:rPr>
              <a:t>) cd (changes directory) cat (look at file within terminal unzip (unzip)- very basic </a:t>
            </a:r>
          </a:p>
          <a:p>
            <a:pPr lvl="1"/>
            <a:r>
              <a:rPr lang="en-US" sz="1100" b="0" i="0" u="none" strike="noStrike" cap="none" dirty="0">
                <a:solidFill>
                  <a:srgbClr val="000000"/>
                </a:solidFill>
                <a:effectLst/>
                <a:latin typeface="Arial"/>
                <a:ea typeface="Arial"/>
                <a:cs typeface="Arial"/>
                <a:sym typeface="Arial"/>
              </a:rPr>
              <a:t>When we go through them, if you get stuck, I’ll try to go fairly slow but if you find that you’re stuck raise your hand and we’ll help you so we can help you. </a:t>
            </a:r>
          </a:p>
          <a:p>
            <a:pPr lvl="1"/>
            <a:r>
              <a:rPr lang="en-US" sz="1100" b="0" i="0" u="none" strike="noStrike" cap="none" dirty="0">
                <a:solidFill>
                  <a:srgbClr val="000000"/>
                </a:solidFill>
                <a:effectLst/>
                <a:latin typeface="Arial"/>
                <a:ea typeface="Arial"/>
                <a:cs typeface="Arial"/>
                <a:sym typeface="Arial"/>
              </a:rPr>
              <a:t>IP Address Slides</a:t>
            </a:r>
          </a:p>
        </p:txBody>
      </p:sp>
    </p:spTree>
    <p:extLst>
      <p:ext uri="{BB962C8B-B14F-4D97-AF65-F5344CB8AC3E}">
        <p14:creationId xmlns:p14="http://schemas.microsoft.com/office/powerpoint/2010/main" val="295965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endParaRPr lang="en-US" sz="1100" b="0" i="0" u="none" strike="noStrike" cap="none" dirty="0">
              <a:solidFill>
                <a:srgbClr val="000000"/>
              </a:solidFill>
              <a:effectLst/>
              <a:latin typeface="Arial"/>
              <a:ea typeface="Arial"/>
              <a:cs typeface="Arial"/>
              <a:sym typeface="Arial"/>
            </a:endParaRPr>
          </a:p>
        </p:txBody>
      </p:sp>
      <p:sp>
        <p:nvSpPr>
          <p:cNvPr id="178" name="Google Shape;17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Another command you will try to fix carriage returns. </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files coming into TS should be UTF 8 encoded. If it’s not and there’s any characters in there that’s </a:t>
            </a:r>
            <a:r>
              <a:rPr lang="en-US" sz="1100" b="0" i="0" u="none" strike="noStrike" cap="none" dirty="0" err="1">
                <a:solidFill>
                  <a:srgbClr val="000000"/>
                </a:solidFill>
                <a:effectLst/>
                <a:latin typeface="Arial"/>
                <a:ea typeface="Arial"/>
                <a:cs typeface="Arial"/>
                <a:sym typeface="Arial"/>
              </a:rPr>
              <a:t>multibyte</a:t>
            </a:r>
            <a:r>
              <a:rPr lang="en-US" sz="1100" b="0" i="0" u="none" strike="noStrike" cap="none" dirty="0">
                <a:solidFill>
                  <a:srgbClr val="000000"/>
                </a:solidFill>
                <a:effectLst/>
                <a:latin typeface="Arial"/>
                <a:ea typeface="Arial"/>
                <a:cs typeface="Arial"/>
                <a:sym typeface="Arial"/>
              </a:rPr>
              <a:t> (e.g. n with curly on top or an umlaut), the file is not UTF encoded, TS will accept it but you’ll see funny characters when you look at it within the browser. Example:</a:t>
            </a:r>
            <a:r>
              <a:rPr lang="en-US" sz="1100" b="0" i="0" u="none" strike="noStrike" cap="none" baseline="0" dirty="0">
                <a:solidFill>
                  <a:srgbClr val="000000"/>
                </a:solidFill>
                <a:effectLst/>
                <a:latin typeface="Arial"/>
                <a:ea typeface="Arial"/>
                <a:cs typeface="Arial"/>
                <a:sym typeface="Arial"/>
              </a:rPr>
              <a:t> little characters with ? I it, run </a:t>
            </a:r>
            <a:r>
              <a:rPr lang="en-US" sz="1100" b="0" i="0" u="none" strike="noStrike" cap="none" baseline="0" dirty="0" err="1">
                <a:solidFill>
                  <a:srgbClr val="000000"/>
                </a:solidFill>
                <a:effectLst/>
                <a:latin typeface="Arial"/>
                <a:ea typeface="Arial"/>
                <a:cs typeface="Arial"/>
                <a:sym typeface="Arial"/>
              </a:rPr>
              <a:t>iconv</a:t>
            </a:r>
            <a:r>
              <a:rPr lang="en-US" sz="1100" b="0" i="0" u="none" strike="noStrike" cap="none" baseline="0" dirty="0">
                <a:solidFill>
                  <a:srgbClr val="000000"/>
                </a:solidFill>
                <a:effectLst/>
                <a:latin typeface="Arial"/>
                <a:ea typeface="Arial"/>
                <a:cs typeface="Arial"/>
                <a:sym typeface="Arial"/>
              </a:rPr>
              <a:t> of </a:t>
            </a:r>
            <a:r>
              <a:rPr lang="en-US" sz="1100" b="0" i="0" u="none" strike="noStrike" cap="none" baseline="0" dirty="0" err="1">
                <a:solidFill>
                  <a:srgbClr val="000000"/>
                </a:solidFill>
                <a:effectLst/>
                <a:latin typeface="Arial"/>
                <a:ea typeface="Arial"/>
                <a:cs typeface="Arial"/>
                <a:sym typeface="Arial"/>
              </a:rPr>
              <a:t>uconf</a:t>
            </a: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39700" indent="0">
              <a:buNone/>
            </a:pPr>
            <a:endParaRPr sz="1200" b="1" i="0" u="none" strike="noStrike" cap="none" dirty="0">
              <a:solidFill>
                <a:schemeClr val="dk1"/>
              </a:solidFill>
              <a:latin typeface="Calibri"/>
              <a:ea typeface="Calibri"/>
              <a:cs typeface="Calibri"/>
              <a:sym typeface="Calibri"/>
            </a:endParaRPr>
          </a:p>
        </p:txBody>
      </p:sp>
      <p:sp>
        <p:nvSpPr>
          <p:cNvPr id="227" name="Google Shape;22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9188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60" name="Google Shape;2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Explain why HO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”use retail” is</a:t>
            </a:r>
            <a:r>
              <a:rPr lang="en-US" baseline="0" dirty="0"/>
              <a:t> indicating that for all subsequent </a:t>
            </a:r>
            <a:r>
              <a:rPr lang="en-US" baseline="0" dirty="0" err="1"/>
              <a:t>sql</a:t>
            </a:r>
            <a:r>
              <a:rPr lang="en-US" baseline="0" dirty="0"/>
              <a:t> script, use the retail database</a:t>
            </a:r>
          </a:p>
          <a:p>
            <a:pPr marL="0" lvl="0" indent="0" algn="l" rtl="0">
              <a:lnSpc>
                <a:spcPct val="100000"/>
              </a:lnSpc>
              <a:spcBef>
                <a:spcPts val="0"/>
              </a:spcBef>
              <a:spcAft>
                <a:spcPts val="0"/>
              </a:spcAft>
              <a:buSzPts val="1400"/>
              <a:buNone/>
            </a:pPr>
            <a:r>
              <a:rPr lang="en-US" baseline="0" dirty="0"/>
              <a:t>We’ll issue a bunch of statements that create tables</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You can also create schema, but we have a default schema that is used for </a:t>
            </a:r>
            <a:r>
              <a:rPr lang="en-US" baseline="0" dirty="0" err="1"/>
              <a:t>compatability</a:t>
            </a:r>
            <a:r>
              <a:rPr lang="en-US" baseline="0" dirty="0"/>
              <a:t>. (then don</a:t>
            </a:r>
            <a:r>
              <a:rPr lang="mr-IN" baseline="0" dirty="0"/>
              <a:t>’</a:t>
            </a:r>
            <a:r>
              <a:rPr lang="en-US" baseline="0" dirty="0"/>
              <a:t>t need full name)</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 dirty="0"/>
          </a:p>
          <a:p>
            <a:pPr marL="0" lvl="0" indent="0" algn="l" rtl="0">
              <a:lnSpc>
                <a:spcPct val="100000"/>
              </a:lnSpc>
              <a:spcBef>
                <a:spcPts val="0"/>
              </a:spcBef>
              <a:spcAft>
                <a:spcPts val="0"/>
              </a:spcAft>
              <a:buSzPts val="1400"/>
              <a:buNone/>
            </a:pPr>
            <a:endParaRPr lang="en" dirty="0"/>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990651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Let’s create the schema!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96dbc9a834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542" name="Google Shape;542;g96dbc9a8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55047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429" name="Google Shape;42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If, for example, you save the HO_retail_3.2.zip file to Desktop, you need to be in the Desktop directory in order to scp.</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cd to HO_retail_3.3, then ls to see that the loading script is there (in green)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cd to HO_retail_3.3, then ls to see that the loading script is there (in green)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cd to HO_retail_3.3, then ls to see that the loading script is there (in green)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You also have ability to to do parallel loading.</a:t>
            </a:r>
          </a:p>
          <a:p>
            <a:r>
              <a:rPr lang="en-US" sz="1100" b="0" i="0" u="none" strike="noStrike" cap="none" dirty="0">
                <a:solidFill>
                  <a:srgbClr val="000000"/>
                </a:solidFill>
                <a:effectLst/>
                <a:latin typeface="Arial"/>
                <a:ea typeface="Arial"/>
                <a:cs typeface="Arial"/>
                <a:sym typeface="Arial"/>
              </a:rPr>
              <a:t>You could split your file into multiple csv files if it’s very large and you want it to load faster, it’s recommended between 2 and 5 files to load in parallel. You should know it’s possible, and there is documentation on this.</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buNone/>
            </a:pPr>
            <a:endParaRPr dirty="0"/>
          </a:p>
        </p:txBody>
      </p:sp>
    </p:spTree>
    <p:extLst>
      <p:ext uri="{BB962C8B-B14F-4D97-AF65-F5344CB8AC3E}">
        <p14:creationId xmlns:p14="http://schemas.microsoft.com/office/powerpoint/2010/main" val="25177323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19" name="Google Shape;5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76" name="Google Shape;57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 have a whole section on this later, but I want to direct you where monitoring is visible in TS</a:t>
            </a:r>
          </a:p>
          <a:p>
            <a:r>
              <a:rPr lang="en-US" sz="1100" b="0" i="0" u="none" strike="noStrike" cap="none" dirty="0">
                <a:solidFill>
                  <a:srgbClr val="000000"/>
                </a:solidFill>
                <a:effectLst/>
                <a:latin typeface="Arial"/>
                <a:ea typeface="Arial"/>
                <a:cs typeface="Arial"/>
                <a:sym typeface="Arial"/>
              </a:rPr>
              <a:t>Admin &gt; System Health shows system </a:t>
            </a:r>
            <a:r>
              <a:rPr lang="en-US" sz="1100" b="0" i="0" u="none" strike="noStrike" cap="none" dirty="0" err="1">
                <a:solidFill>
                  <a:srgbClr val="000000"/>
                </a:solidFill>
                <a:effectLst/>
                <a:latin typeface="Arial"/>
                <a:ea typeface="Arial"/>
                <a:cs typeface="Arial"/>
                <a:sym typeface="Arial"/>
              </a:rPr>
              <a:t>pinboards</a:t>
            </a:r>
            <a:r>
              <a:rPr lang="en-US" sz="1100" b="0" i="0" u="none" strike="noStrike" cap="none" dirty="0">
                <a:solidFill>
                  <a:srgbClr val="000000"/>
                </a:solidFill>
                <a:effectLst/>
                <a:latin typeface="Arial"/>
                <a:ea typeface="Arial"/>
                <a:cs typeface="Arial"/>
                <a:sym typeface="Arial"/>
              </a:rPr>
              <a:t> which are being populated automatically as TS is being used</a:t>
            </a:r>
            <a:r>
              <a:rPr lang="en-US" dirty="0">
                <a:effectLst/>
              </a:rPr>
              <a:t> </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91" name="Google Shape;59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200" b="0" i="0" u="none" strike="noStrike" cap="none" dirty="0">
                <a:solidFill>
                  <a:srgbClr val="000000"/>
                </a:solidFill>
                <a:effectLst/>
                <a:latin typeface="Arial"/>
                <a:ea typeface="Arial"/>
                <a:cs typeface="Arial"/>
                <a:sym typeface="Arial"/>
              </a:rPr>
              <a:t>TS takes periodic snapshots every so often (you can configure how often). The Snapshots happen quickly, they’re transparent to end user, and they get stored in HDFS. </a:t>
            </a:r>
          </a:p>
          <a:p>
            <a:pPr marL="139700" indent="0">
              <a:buNone/>
            </a:pPr>
            <a:r>
              <a:rPr lang="en-US" sz="1200" b="0" i="0" u="none" strike="noStrike" cap="none" dirty="0">
                <a:solidFill>
                  <a:srgbClr val="000000"/>
                </a:solidFill>
                <a:effectLst/>
                <a:latin typeface="Arial"/>
                <a:ea typeface="Arial"/>
                <a:cs typeface="Arial"/>
                <a:sym typeface="Arial"/>
              </a:rPr>
              <a:t> </a:t>
            </a:r>
          </a:p>
          <a:p>
            <a:pPr marL="139700" indent="0">
              <a:buNone/>
            </a:pPr>
            <a:r>
              <a:rPr lang="en-US" sz="1200" b="0" i="0" u="none" strike="noStrike" cap="none" dirty="0">
                <a:solidFill>
                  <a:srgbClr val="000000"/>
                </a:solidFill>
                <a:effectLst/>
                <a:latin typeface="Arial"/>
                <a:ea typeface="Arial"/>
                <a:cs typeface="Arial"/>
                <a:sym typeface="Arial"/>
              </a:rPr>
              <a:t>Sometimes you want to pull the snapshot into a backup. If you’re changing the schema and you have a backup in case you mess something up. Also take a backup before you do an update. Taking a backup doesn’t affect the end user; it’s just materializing the snapshot. There are 3 types of backups:</a:t>
            </a:r>
          </a:p>
          <a:p>
            <a:pPr marL="139700" indent="0">
              <a:buNone/>
            </a:pPr>
            <a:r>
              <a:rPr lang="en-US" sz="1200" b="0" i="0" u="none" strike="noStrike" cap="none" dirty="0">
                <a:solidFill>
                  <a:srgbClr val="000000"/>
                </a:solidFill>
                <a:effectLst/>
                <a:latin typeface="Arial"/>
                <a:ea typeface="Arial"/>
                <a:cs typeface="Arial"/>
                <a:sym typeface="Arial"/>
              </a:rPr>
              <a:t>Full includes all data</a:t>
            </a:r>
          </a:p>
          <a:p>
            <a:pPr marL="139700" indent="0">
              <a:buNone/>
            </a:pPr>
            <a:r>
              <a:rPr lang="en-US" sz="1200" b="0" i="0" u="none" strike="noStrike" cap="none" dirty="0">
                <a:solidFill>
                  <a:srgbClr val="000000"/>
                </a:solidFill>
                <a:effectLst/>
                <a:latin typeface="Arial"/>
                <a:ea typeface="Arial"/>
                <a:cs typeface="Arial"/>
                <a:sym typeface="Arial"/>
              </a:rPr>
              <a:t>Lightweight backup includes the metadata but not the data (confirm)</a:t>
            </a:r>
          </a:p>
          <a:p>
            <a:pPr marL="139700" indent="0">
              <a:buNone/>
            </a:pPr>
            <a:r>
              <a:rPr lang="en-US" sz="1200" b="0" i="0" u="none" strike="noStrike" cap="none" dirty="0" err="1">
                <a:solidFill>
                  <a:srgbClr val="000000"/>
                </a:solidFill>
                <a:effectLst/>
                <a:latin typeface="Arial"/>
                <a:ea typeface="Arial"/>
                <a:cs typeface="Arial"/>
                <a:sym typeface="Arial"/>
              </a:rPr>
              <a:t>Dataless</a:t>
            </a:r>
            <a:r>
              <a:rPr lang="en-US" sz="1200" b="0" i="0" u="none" strike="noStrike" cap="none" dirty="0">
                <a:solidFill>
                  <a:srgbClr val="000000"/>
                </a:solidFill>
                <a:effectLst/>
                <a:latin typeface="Arial"/>
                <a:ea typeface="Arial"/>
                <a:cs typeface="Arial"/>
                <a:sym typeface="Arial"/>
              </a:rPr>
              <a:t> (schema only, no data)</a:t>
            </a:r>
          </a:p>
          <a:p>
            <a:pPr marL="139700" indent="0">
              <a:buNone/>
            </a:pPr>
            <a:r>
              <a:rPr lang="en-US" sz="1200" b="0" i="0" u="none" strike="noStrike" cap="none" dirty="0" err="1">
                <a:solidFill>
                  <a:srgbClr val="000000"/>
                </a:solidFill>
                <a:effectLst/>
                <a:latin typeface="Arial"/>
                <a:ea typeface="Arial"/>
                <a:cs typeface="Arial"/>
                <a:sym typeface="Arial"/>
              </a:rPr>
              <a:t>Dataless</a:t>
            </a:r>
            <a:r>
              <a:rPr lang="en-US" sz="1200" b="0" i="0" u="none" strike="noStrike" cap="none" dirty="0">
                <a:solidFill>
                  <a:srgbClr val="000000"/>
                </a:solidFill>
                <a:effectLst/>
                <a:latin typeface="Arial"/>
                <a:ea typeface="Arial"/>
                <a:cs typeface="Arial"/>
                <a:sym typeface="Arial"/>
              </a:rPr>
              <a:t> backup is smaller but to rebuild the cluster you need to reload the data; it hast he structure of the objects but not data, you still need to load data. But if you are having trouble with TS and you think it’s a problem with the schema, you can send the </a:t>
            </a:r>
            <a:r>
              <a:rPr lang="en-US" sz="1200" b="0" i="0" u="none" strike="noStrike" cap="none" dirty="0" err="1">
                <a:solidFill>
                  <a:srgbClr val="000000"/>
                </a:solidFill>
                <a:effectLst/>
                <a:latin typeface="Arial"/>
                <a:ea typeface="Arial"/>
                <a:cs typeface="Arial"/>
                <a:sym typeface="Arial"/>
              </a:rPr>
              <a:t>dataless</a:t>
            </a:r>
            <a:r>
              <a:rPr lang="en-US" sz="1200" b="0" i="0" u="none" strike="noStrike" cap="none" dirty="0">
                <a:solidFill>
                  <a:srgbClr val="000000"/>
                </a:solidFill>
                <a:effectLst/>
                <a:latin typeface="Arial"/>
                <a:ea typeface="Arial"/>
                <a:cs typeface="Arial"/>
                <a:sym typeface="Arial"/>
              </a:rPr>
              <a:t> backup to TS and they can test it , you can share your instance without any of the data.</a:t>
            </a:r>
          </a:p>
          <a:p>
            <a:pPr marL="139700" indent="0">
              <a:buNone/>
            </a:pPr>
            <a:r>
              <a:rPr lang="en-US" sz="1200" b="0" i="0" u="none" strike="noStrike" cap="none" dirty="0">
                <a:solidFill>
                  <a:srgbClr val="000000"/>
                </a:solidFill>
                <a:effectLst/>
                <a:latin typeface="Arial"/>
                <a:ea typeface="Arial"/>
                <a:cs typeface="Arial"/>
                <a:sym typeface="Arial"/>
              </a:rPr>
              <a:t> </a:t>
            </a:r>
          </a:p>
          <a:p>
            <a:pPr marL="139700" indent="0">
              <a:buNone/>
            </a:pPr>
            <a:r>
              <a:rPr lang="en-US" sz="1200" b="0" i="0" u="none" strike="noStrike" cap="none" dirty="0">
                <a:solidFill>
                  <a:srgbClr val="000000"/>
                </a:solidFill>
                <a:effectLst/>
                <a:latin typeface="Arial"/>
                <a:ea typeface="Arial"/>
                <a:cs typeface="Arial"/>
                <a:sym typeface="Arial"/>
              </a:rPr>
              <a:t>Full: also has release </a:t>
            </a:r>
            <a:r>
              <a:rPr lang="en-US" sz="1200" b="0" i="0" u="none" strike="noStrike" cap="none" dirty="0" err="1">
                <a:solidFill>
                  <a:srgbClr val="000000"/>
                </a:solidFill>
                <a:effectLst/>
                <a:latin typeface="Arial"/>
                <a:ea typeface="Arial"/>
                <a:cs typeface="Arial"/>
                <a:sym typeface="Arial"/>
              </a:rPr>
              <a:t>tarball</a:t>
            </a:r>
            <a:r>
              <a:rPr lang="en-US" sz="1200" b="0" i="0" u="none" strike="noStrike" cap="none" dirty="0">
                <a:solidFill>
                  <a:srgbClr val="000000"/>
                </a:solidFill>
                <a:effectLst/>
                <a:latin typeface="Arial"/>
                <a:ea typeface="Arial"/>
                <a:cs typeface="Arial"/>
                <a:sym typeface="Arial"/>
              </a:rPr>
              <a:t> so the</a:t>
            </a:r>
            <a:r>
              <a:rPr lang="en-US" sz="1200" b="0" i="0" u="none" strike="noStrike" cap="none" baseline="0" dirty="0">
                <a:solidFill>
                  <a:srgbClr val="000000"/>
                </a:solidFill>
                <a:effectLst/>
                <a:latin typeface="Arial"/>
                <a:ea typeface="Arial"/>
                <a:cs typeface="Arial"/>
                <a:sym typeface="Arial"/>
              </a:rPr>
              <a:t> cluster can be fully restored (?)</a:t>
            </a:r>
          </a:p>
          <a:p>
            <a:pPr marL="139700" indent="0">
              <a:buNone/>
            </a:pPr>
            <a:r>
              <a:rPr lang="en-US" sz="1200" b="0" i="0" u="none" strike="noStrike" cap="none" baseline="0" dirty="0">
                <a:solidFill>
                  <a:srgbClr val="000000"/>
                </a:solidFill>
                <a:effectLst/>
                <a:latin typeface="Arial"/>
                <a:ea typeface="Arial"/>
                <a:cs typeface="Arial"/>
                <a:sym typeface="Arial"/>
              </a:rPr>
              <a:t>Lightweight: Like </a:t>
            </a:r>
            <a:r>
              <a:rPr lang="en-US" sz="1200" b="0" i="0" u="none" strike="noStrike" cap="none" baseline="0" dirty="0" err="1">
                <a:solidFill>
                  <a:srgbClr val="000000"/>
                </a:solidFill>
                <a:effectLst/>
                <a:latin typeface="Arial"/>
                <a:ea typeface="Arial"/>
                <a:cs typeface="Arial"/>
                <a:sym typeface="Arial"/>
              </a:rPr>
              <a:t>dataless</a:t>
            </a:r>
            <a:r>
              <a:rPr lang="en-US" sz="1200" b="0" i="0" u="none" strike="noStrike" cap="none" baseline="0" dirty="0">
                <a:solidFill>
                  <a:srgbClr val="000000"/>
                </a:solidFill>
                <a:effectLst/>
                <a:latin typeface="Arial"/>
                <a:ea typeface="Arial"/>
                <a:cs typeface="Arial"/>
                <a:sym typeface="Arial"/>
              </a:rPr>
              <a:t> but also includes data loaded through the front end</a:t>
            </a:r>
          </a:p>
          <a:p>
            <a:pPr marL="139700" indent="0">
              <a:buNone/>
            </a:pPr>
            <a:r>
              <a:rPr lang="en-US" sz="1200" b="0" i="0" u="none" strike="noStrike" cap="none" baseline="0" dirty="0" err="1">
                <a:solidFill>
                  <a:srgbClr val="000000"/>
                </a:solidFill>
                <a:effectLst/>
                <a:latin typeface="Arial"/>
                <a:ea typeface="Arial"/>
                <a:cs typeface="Arial"/>
                <a:sym typeface="Arial"/>
              </a:rPr>
              <a:t>Dataless</a:t>
            </a:r>
            <a:r>
              <a:rPr lang="en-US" sz="1200" b="0" i="0" u="none" strike="noStrike" cap="none" baseline="0" dirty="0">
                <a:solidFill>
                  <a:srgbClr val="000000"/>
                </a:solidFill>
                <a:effectLst/>
                <a:latin typeface="Arial"/>
                <a:ea typeface="Arial"/>
                <a:cs typeface="Arial"/>
                <a:sym typeface="Arial"/>
              </a:rPr>
              <a:t>: Only metadata and schema</a:t>
            </a:r>
          </a:p>
          <a:p>
            <a:pPr marL="139700" indent="0">
              <a:buNone/>
            </a:pPr>
            <a:endParaRPr lang="en-US" sz="1200" b="0" i="0" u="none" strike="noStrike" cap="none" baseline="0" dirty="0">
              <a:solidFill>
                <a:srgbClr val="000000"/>
              </a:solidFill>
              <a:effectLst/>
              <a:latin typeface="Arial"/>
              <a:ea typeface="Arial"/>
              <a:cs typeface="Arial"/>
              <a:sym typeface="Arial"/>
            </a:endParaRPr>
          </a:p>
          <a:p>
            <a:pPr marL="139700" indent="0">
              <a:buNone/>
            </a:pPr>
            <a:r>
              <a:rPr lang="en-US" sz="1200" b="0" i="0" u="none" strike="noStrike" cap="none" baseline="0" dirty="0" err="1">
                <a:solidFill>
                  <a:srgbClr val="000000"/>
                </a:solidFill>
                <a:effectLst/>
                <a:latin typeface="Arial"/>
                <a:ea typeface="Arial"/>
                <a:cs typeface="Arial"/>
                <a:sym typeface="Arial"/>
              </a:rPr>
              <a:t>Snaphot</a:t>
            </a:r>
            <a:r>
              <a:rPr lang="en-US" sz="1200" b="0" i="0" u="none" strike="noStrike" cap="none" baseline="0" dirty="0">
                <a:solidFill>
                  <a:srgbClr val="000000"/>
                </a:solidFill>
                <a:effectLst/>
                <a:latin typeface="Arial"/>
                <a:ea typeface="Arial"/>
                <a:cs typeface="Arial"/>
                <a:sym typeface="Arial"/>
              </a:rPr>
              <a:t> is in HDFS, and a backup is a snapshot that’s turned into </a:t>
            </a:r>
            <a:r>
              <a:rPr lang="en-US" sz="1200" b="0" i="0" u="none" strike="noStrike" cap="none" baseline="0" dirty="0" err="1">
                <a:solidFill>
                  <a:srgbClr val="000000"/>
                </a:solidFill>
                <a:effectLst/>
                <a:latin typeface="Arial"/>
                <a:ea typeface="Arial"/>
                <a:cs typeface="Arial"/>
                <a:sym typeface="Arial"/>
              </a:rPr>
              <a:t>linux</a:t>
            </a:r>
            <a:endParaRPr lang="en-US" sz="1200" b="0" i="0" u="none" strike="noStrike" cap="none" baseline="0"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Clr>
                <a:schemeClr val="dk1"/>
              </a:buClr>
              <a:buSzPts val="1200"/>
              <a:buNone/>
            </a:pPr>
            <a:endParaRPr lang="en-US" sz="1200" dirty="0">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200"/>
              <a:buNone/>
            </a:pPr>
            <a:r>
              <a:rPr lang="en" sz="1200" dirty="0">
                <a:latin typeface="Helvetica Neue"/>
                <a:ea typeface="Helvetica Neue"/>
                <a:cs typeface="Helvetica Neue"/>
                <a:sym typeface="Helvetica Neue"/>
              </a:rPr>
              <a:t>A snapshot is a timestamped image of your live cluster that you can use to restore that cluster. You can with work snapshots through the </a:t>
            </a:r>
            <a:r>
              <a:rPr lang="en" sz="1200" dirty="0" err="1">
                <a:latin typeface="Helvetica Neue"/>
                <a:ea typeface="Helvetica Neue"/>
                <a:cs typeface="Helvetica Neue"/>
                <a:sym typeface="Helvetica Neue"/>
              </a:rPr>
              <a:t>tscli</a:t>
            </a:r>
            <a:r>
              <a:rPr lang="en" sz="1200" dirty="0">
                <a:latin typeface="Helvetica Neue"/>
                <a:ea typeface="Helvetica Neue"/>
                <a:cs typeface="Helvetica Neue"/>
                <a:sym typeface="Helvetica Neue"/>
              </a:rPr>
              <a:t> interface.</a:t>
            </a:r>
            <a:endParaRPr dirty="0"/>
          </a:p>
          <a:p>
            <a:pPr marL="0" lvl="0" indent="0" algn="l" rtl="0">
              <a:lnSpc>
                <a:spcPct val="100000"/>
              </a:lnSpc>
              <a:spcBef>
                <a:spcPts val="0"/>
              </a:spcBef>
              <a:spcAft>
                <a:spcPts val="0"/>
              </a:spcAft>
              <a:buClr>
                <a:schemeClr val="dk1"/>
              </a:buClr>
              <a:buSzPts val="1200"/>
              <a:buNone/>
            </a:pPr>
            <a:endParaRPr sz="1200" b="0" i="0" u="none" strike="noStrike" cap="none" dirty="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200"/>
              <a:buNone/>
            </a:pPr>
            <a:r>
              <a:rPr lang="en" sz="1200" dirty="0">
                <a:latin typeface="Helvetica Neue"/>
                <a:ea typeface="Helvetica Neue"/>
                <a:cs typeface="Helvetica Neue"/>
                <a:sym typeface="Helvetica Neue"/>
              </a:rPr>
              <a:t>A backup is a procedure that stores a snapshot outside of a </a:t>
            </a:r>
            <a:r>
              <a:rPr lang="en" sz="1200" dirty="0" err="1">
                <a:latin typeface="Helvetica Neue"/>
                <a:ea typeface="Helvetica Neue"/>
                <a:cs typeface="Helvetica Neue"/>
                <a:sym typeface="Helvetica Neue"/>
              </a:rPr>
              <a:t>ThoughtSpot</a:t>
            </a:r>
            <a:r>
              <a:rPr lang="en" sz="1200" dirty="0">
                <a:latin typeface="Helvetica Neue"/>
                <a:ea typeface="Helvetica Neue"/>
                <a:cs typeface="Helvetica Neue"/>
                <a:sym typeface="Helvetica Neue"/>
              </a:rPr>
              <a:t> cluster. You can use a backup to restore a cluster to a prior state, a differently configured appliance, or move it to from an appliance to a virtual cluster or vice versa. Other advanced administrative operations also use backups.</a:t>
            </a:r>
            <a:endParaRPr lang="en-US" sz="1200" dirty="0">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200"/>
              <a:buNone/>
            </a:pPr>
            <a:endParaRPr lang="en-US" sz="1200" b="0" i="0" u="none" strike="noStrike" cap="none" dirty="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200"/>
              <a:buNone/>
            </a:pPr>
            <a:r>
              <a:rPr lang="en-US" sz="1200" dirty="0">
                <a:hlinkClick r:id="rId3"/>
              </a:rPr>
              <a:t>https://docs.thoughtspot.com/6.0/admin/backup-restore/choose-strategy.html</a:t>
            </a:r>
            <a:endParaRPr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403274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The way to create them are these commands. This will be moving to the administrator interface, coming shortly but currently you need these commands. It’s in the documentation.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en-US" baseline="0" dirty="0"/>
          </a:p>
        </p:txBody>
      </p:sp>
    </p:spTree>
    <p:extLst>
      <p:ext uri="{BB962C8B-B14F-4D97-AF65-F5344CB8AC3E}">
        <p14:creationId xmlns:p14="http://schemas.microsoft.com/office/powerpoint/2010/main" val="2944154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22" name="Google Shape;62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83"/>
          <p:cNvSpPr/>
          <p:nvPr/>
        </p:nvSpPr>
        <p:spPr>
          <a:xfrm>
            <a:off x="4414" y="856059"/>
            <a:ext cx="9142800" cy="4291500"/>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3" name="Google Shape;13;p8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83"/>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23850" algn="l">
              <a:lnSpc>
                <a:spcPct val="100000"/>
              </a:lnSpc>
              <a:spcBef>
                <a:spcPts val="300"/>
              </a:spcBef>
              <a:spcAft>
                <a:spcPts val="0"/>
              </a:spcAft>
              <a:buClr>
                <a:schemeClr val="dk1"/>
              </a:buClr>
              <a:buSzPts val="1500"/>
              <a:buChar char="–"/>
              <a:defRPr sz="1500"/>
            </a:lvl2pPr>
            <a:lvl3pPr marL="1371600" lvl="2" indent="-304800" algn="l">
              <a:lnSpc>
                <a:spcPct val="100000"/>
              </a:lnSpc>
              <a:spcBef>
                <a:spcPts val="240"/>
              </a:spcBef>
              <a:spcAft>
                <a:spcPts val="0"/>
              </a:spcAft>
              <a:buClr>
                <a:schemeClr val="dk1"/>
              </a:buClr>
              <a:buSzPts val="1200"/>
              <a:buChar char="•"/>
              <a:defRPr sz="12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 name="Google Shape;15;p8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8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3"/>
        <p:cNvGrpSpPr/>
        <p:nvPr/>
      </p:nvGrpSpPr>
      <p:grpSpPr>
        <a:xfrm>
          <a:off x="0" y="0"/>
          <a:ext cx="0" cy="0"/>
          <a:chOff x="0" y="0"/>
          <a:chExt cx="0" cy="0"/>
        </a:xfrm>
      </p:grpSpPr>
      <p:sp>
        <p:nvSpPr>
          <p:cNvPr id="54" name="Google Shape;54;p92"/>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 name="Google Shape;55;p92"/>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56" name="Google Shape;56;p9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92"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60" name="Google Shape;60;p92"/>
          <p:cNvCxnSpPr/>
          <p:nvPr/>
        </p:nvCxnSpPr>
        <p:spPr>
          <a:xfrm>
            <a:off x="-5283" y="5116512"/>
            <a:ext cx="9162300" cy="0"/>
          </a:xfrm>
          <a:prstGeom prst="straightConnector1">
            <a:avLst/>
          </a:prstGeom>
          <a:noFill/>
          <a:ln w="28575" cap="flat" cmpd="sng">
            <a:solidFill>
              <a:srgbClr val="FF644E"/>
            </a:solidFill>
            <a:prstDash val="solid"/>
            <a:miter lim="400000"/>
            <a:headEnd type="none" w="sm" len="sm"/>
            <a:tailEnd type="none" w="sm" len="sm"/>
          </a:ln>
        </p:spPr>
      </p:cxnSp>
      <p:sp>
        <p:nvSpPr>
          <p:cNvPr id="61" name="Google Shape;61;p92"/>
          <p:cNvSpPr txBox="1"/>
          <p:nvPr/>
        </p:nvSpPr>
        <p:spPr>
          <a:xfrm>
            <a:off x="382190" y="1245880"/>
            <a:ext cx="8387400" cy="40860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 sz="2800" b="1" i="0" u="none" strike="noStrike" cap="none">
                <a:solidFill>
                  <a:srgbClr val="000000"/>
                </a:solidFill>
                <a:latin typeface="Helvetica Neue"/>
                <a:ea typeface="Helvetica Neue"/>
                <a:cs typeface="Helvetica Neue"/>
                <a:sym typeface="Helvetica Neue"/>
              </a:rPr>
              <a:t>Human-Scale Analytics</a:t>
            </a:r>
            <a:endParaRPr sz="2800" b="1" i="0" u="none" strike="noStrike" cap="none">
              <a:solidFill>
                <a:schemeClr val="dk1"/>
              </a:solidFill>
              <a:latin typeface="Helvetica Neue"/>
              <a:ea typeface="Helvetica Neue"/>
              <a:cs typeface="Helvetica Neue"/>
              <a:sym typeface="Helvetica Neue"/>
            </a:endParaRPr>
          </a:p>
        </p:txBody>
      </p:sp>
      <p:pic>
        <p:nvPicPr>
          <p:cNvPr id="62" name="Google Shape;62;p92"/>
          <p:cNvPicPr preferRelativeResize="0"/>
          <p:nvPr/>
        </p:nvPicPr>
        <p:blipFill rotWithShape="1">
          <a:blip r:embed="rId3">
            <a:alphaModFix/>
          </a:blip>
          <a:srcRect/>
          <a:stretch/>
        </p:blipFill>
        <p:spPr>
          <a:xfrm>
            <a:off x="4110490" y="291362"/>
            <a:ext cx="921828" cy="684578"/>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63"/>
        <p:cNvGrpSpPr/>
        <p:nvPr/>
      </p:nvGrpSpPr>
      <p:grpSpPr>
        <a:xfrm>
          <a:off x="0" y="0"/>
          <a:ext cx="0" cy="0"/>
          <a:chOff x="0" y="0"/>
          <a:chExt cx="0" cy="0"/>
        </a:xfrm>
      </p:grpSpPr>
      <p:sp>
        <p:nvSpPr>
          <p:cNvPr id="64" name="Google Shape;64;p93"/>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5" name="Google Shape;65;p93"/>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4300"/>
              <a:buFont typeface="Helvetica Neue"/>
              <a:buNone/>
              <a:defRPr sz="4300" b="1"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93"/>
          <p:cNvSpPr txBox="1">
            <a:spLocks noGrp="1"/>
          </p:cNvSpPr>
          <p:nvPr>
            <p:ph type="body" idx="1"/>
          </p:nvPr>
        </p:nvSpPr>
        <p:spPr>
          <a:xfrm>
            <a:off x="685800" y="3528895"/>
            <a:ext cx="7772400" cy="566100"/>
          </a:xfrm>
          <a:prstGeom prst="rect">
            <a:avLst/>
          </a:prstGeom>
          <a:noFill/>
          <a:ln>
            <a:noFill/>
          </a:ln>
        </p:spPr>
        <p:txBody>
          <a:bodyPr spcFirstLastPara="1" wrap="square" lIns="81625" tIns="40800" rIns="81625" bIns="40800" anchor="b"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pic>
        <p:nvPicPr>
          <p:cNvPr id="67" name="Google Shape;67;p93"/>
          <p:cNvPicPr preferRelativeResize="0"/>
          <p:nvPr/>
        </p:nvPicPr>
        <p:blipFill rotWithShape="1">
          <a:blip r:embed="rId2">
            <a:alphaModFix/>
          </a:blip>
          <a:srcRect/>
          <a:stretch/>
        </p:blipFill>
        <p:spPr>
          <a:xfrm>
            <a:off x="4108937" y="389970"/>
            <a:ext cx="926122" cy="687767"/>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68"/>
        <p:cNvGrpSpPr/>
        <p:nvPr/>
      </p:nvGrpSpPr>
      <p:grpSpPr>
        <a:xfrm>
          <a:off x="0" y="0"/>
          <a:ext cx="0" cy="0"/>
          <a:chOff x="0" y="0"/>
          <a:chExt cx="0" cy="0"/>
        </a:xfrm>
      </p:grpSpPr>
      <p:sp>
        <p:nvSpPr>
          <p:cNvPr id="69" name="Google Shape;69;p94"/>
          <p:cNvSpPr/>
          <p:nvPr/>
        </p:nvSpPr>
        <p:spPr>
          <a:xfrm>
            <a:off x="4415" y="856060"/>
            <a:ext cx="9144000" cy="4291500"/>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Helvetica Neue"/>
              <a:ea typeface="Helvetica Neue"/>
              <a:cs typeface="Helvetica Neue"/>
              <a:sym typeface="Helvetica Neue"/>
            </a:endParaRPr>
          </a:p>
        </p:txBody>
      </p:sp>
      <p:sp>
        <p:nvSpPr>
          <p:cNvPr id="70" name="Google Shape;70;p94"/>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9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95"/>
          <p:cNvSpPr txBox="1">
            <a:spLocks noGrp="1"/>
          </p:cNvSpPr>
          <p:nvPr>
            <p:ph type="body" idx="1"/>
          </p:nvPr>
        </p:nvSpPr>
        <p:spPr>
          <a:xfrm>
            <a:off x="457200" y="1114425"/>
            <a:ext cx="8165700" cy="34032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4" name="Google Shape;74;p95"/>
          <p:cNvSpPr txBox="1">
            <a:spLocks noGrp="1"/>
          </p:cNvSpPr>
          <p:nvPr>
            <p:ph type="body" idx="2"/>
          </p:nvPr>
        </p:nvSpPr>
        <p:spPr>
          <a:xfrm>
            <a:off x="12269788" y="2400300"/>
            <a:ext cx="10898100" cy="6789000"/>
          </a:xfrm>
          <a:prstGeom prst="rect">
            <a:avLst/>
          </a:prstGeom>
          <a:noFill/>
          <a:ln>
            <a:noFill/>
          </a:ln>
        </p:spPr>
        <p:txBody>
          <a:bodyPr spcFirstLastPara="1" wrap="square" lIns="81625" tIns="40800" rIns="81625" bIns="40800" anchor="t" anchorCtr="0">
            <a:noAutofit/>
          </a:bodyPr>
          <a:lstStyle>
            <a:lvl1pPr marL="457200" lvl="0" indent="-387350" algn="l">
              <a:lnSpc>
                <a:spcPct val="100000"/>
              </a:lnSpc>
              <a:spcBef>
                <a:spcPts val="500"/>
              </a:spcBef>
              <a:spcAft>
                <a:spcPts val="0"/>
              </a:spcAft>
              <a:buClr>
                <a:schemeClr val="dk1"/>
              </a:buClr>
              <a:buSzPts val="2500"/>
              <a:buChar char="•"/>
              <a:defRPr sz="2500"/>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5" name="Google Shape;75;p9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95"/>
          <p:cNvSpPr txBox="1">
            <a:spLocks noGrp="1"/>
          </p:cNvSpPr>
          <p:nvPr>
            <p:ph type="title"/>
          </p:nvPr>
        </p:nvSpPr>
        <p:spPr>
          <a:xfrm>
            <a:off x="196070" y="275816"/>
            <a:ext cx="84267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96"/>
          <p:cNvSpPr txBox="1">
            <a:spLocks noGrp="1"/>
          </p:cNvSpPr>
          <p:nvPr>
            <p:ph type="title"/>
          </p:nvPr>
        </p:nvSpPr>
        <p:spPr>
          <a:xfrm>
            <a:off x="1792288" y="3600450"/>
            <a:ext cx="5486400" cy="425100"/>
          </a:xfrm>
          <a:prstGeom prst="rect">
            <a:avLst/>
          </a:prstGeom>
          <a:noFill/>
          <a:ln>
            <a:noFill/>
          </a:ln>
        </p:spPr>
        <p:txBody>
          <a:bodyPr spcFirstLastPara="1" wrap="square" lIns="34275" tIns="17125" rIns="34275" bIns="17125" anchor="b" anchorCtr="0">
            <a:noAutofit/>
          </a:bodyPr>
          <a:lstStyle>
            <a:lvl1pPr marR="0" lvl="0" algn="ctr" rtl="0">
              <a:lnSpc>
                <a:spcPct val="100000"/>
              </a:lnSpc>
              <a:spcBef>
                <a:spcPts val="0"/>
              </a:spcBef>
              <a:spcAft>
                <a:spcPts val="0"/>
              </a:spcAft>
              <a:buClr>
                <a:schemeClr val="dk1"/>
              </a:buClr>
              <a:buSzPts val="1800"/>
              <a:buFont typeface="Helvetica Neue"/>
              <a:buNone/>
              <a:defRPr sz="18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1" name="Google Shape;81;p96"/>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Autofit/>
          </a:bodyPr>
          <a:lstStyle>
            <a:lvl1pPr marR="0" lvl="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96"/>
          <p:cNvSpPr txBox="1">
            <a:spLocks noGrp="1"/>
          </p:cNvSpPr>
          <p:nvPr>
            <p:ph type="body" idx="1"/>
          </p:nvPr>
        </p:nvSpPr>
        <p:spPr>
          <a:xfrm>
            <a:off x="1792288" y="4025503"/>
            <a:ext cx="5486400" cy="603600"/>
          </a:xfrm>
          <a:prstGeom prst="rect">
            <a:avLst/>
          </a:prstGeom>
          <a:noFill/>
          <a:ln>
            <a:noFill/>
          </a:ln>
        </p:spPr>
        <p:txBody>
          <a:bodyPr spcFirstLastPara="1" wrap="square" lIns="81625" tIns="40800" rIns="81625" bIns="40800" anchor="t" anchorCtr="0">
            <a:noAutofit/>
          </a:bodyPr>
          <a:lstStyle>
            <a:lvl1pPr marL="457200" lvl="0" indent="-228600" algn="ctr">
              <a:lnSpc>
                <a:spcPct val="100000"/>
              </a:lnSpc>
              <a:spcBef>
                <a:spcPts val="240"/>
              </a:spcBef>
              <a:spcAft>
                <a:spcPts val="0"/>
              </a:spcAft>
              <a:buClr>
                <a:schemeClr val="dk1"/>
              </a:buClr>
              <a:buSzPts val="1200"/>
              <a:buNone/>
              <a:defRPr sz="1200"/>
            </a:lvl1pPr>
            <a:lvl2pPr marL="914400" lvl="1" indent="-228600" algn="l">
              <a:lnSpc>
                <a:spcPct val="100000"/>
              </a:lnSpc>
              <a:spcBef>
                <a:spcPts val="220"/>
              </a:spcBef>
              <a:spcAft>
                <a:spcPts val="0"/>
              </a:spcAft>
              <a:buClr>
                <a:schemeClr val="dk1"/>
              </a:buClr>
              <a:buSzPts val="1100"/>
              <a:buNone/>
              <a:defRPr sz="1100"/>
            </a:lvl2pPr>
            <a:lvl3pPr marL="1371600" lvl="2" indent="-228600" algn="l">
              <a:lnSpc>
                <a:spcPct val="100000"/>
              </a:lnSpc>
              <a:spcBef>
                <a:spcPts val="180"/>
              </a:spcBef>
              <a:spcAft>
                <a:spcPts val="0"/>
              </a:spcAft>
              <a:buClr>
                <a:schemeClr val="dk1"/>
              </a:buClr>
              <a:buSzPts val="900"/>
              <a:buNone/>
              <a:defRPr sz="900"/>
            </a:lvl3pPr>
            <a:lvl4pPr marL="1828800" lvl="3" indent="-228600" algn="l">
              <a:lnSpc>
                <a:spcPct val="100000"/>
              </a:lnSpc>
              <a:spcBef>
                <a:spcPts val="160"/>
              </a:spcBef>
              <a:spcAft>
                <a:spcPts val="0"/>
              </a:spcAft>
              <a:buClr>
                <a:schemeClr val="dk1"/>
              </a:buClr>
              <a:buSzPts val="800"/>
              <a:buNone/>
              <a:defRPr sz="800"/>
            </a:lvl4pPr>
            <a:lvl5pPr marL="2286000" lvl="4" indent="-228600" algn="l">
              <a:lnSpc>
                <a:spcPct val="100000"/>
              </a:lnSpc>
              <a:spcBef>
                <a:spcPts val="160"/>
              </a:spcBef>
              <a:spcAft>
                <a:spcPts val="0"/>
              </a:spcAft>
              <a:buClr>
                <a:schemeClr val="dk1"/>
              </a:buClr>
              <a:buSzPts val="800"/>
              <a:buNone/>
              <a:defRPr sz="800"/>
            </a:lvl5pPr>
            <a:lvl6pPr marL="2743200" lvl="5" indent="-228600" algn="l">
              <a:lnSpc>
                <a:spcPct val="100000"/>
              </a:lnSpc>
              <a:spcBef>
                <a:spcPts val="160"/>
              </a:spcBef>
              <a:spcAft>
                <a:spcPts val="0"/>
              </a:spcAft>
              <a:buClr>
                <a:schemeClr val="dk1"/>
              </a:buClr>
              <a:buSzPts val="800"/>
              <a:buNone/>
              <a:defRPr sz="800"/>
            </a:lvl6pPr>
            <a:lvl7pPr marL="3200400" lvl="6" indent="-228600" algn="l">
              <a:lnSpc>
                <a:spcPct val="100000"/>
              </a:lnSpc>
              <a:spcBef>
                <a:spcPts val="160"/>
              </a:spcBef>
              <a:spcAft>
                <a:spcPts val="0"/>
              </a:spcAft>
              <a:buClr>
                <a:schemeClr val="dk1"/>
              </a:buClr>
              <a:buSzPts val="800"/>
              <a:buNone/>
              <a:defRPr sz="800"/>
            </a:lvl7pPr>
            <a:lvl8pPr marL="3657600" lvl="7" indent="-228600" algn="l">
              <a:lnSpc>
                <a:spcPct val="100000"/>
              </a:lnSpc>
              <a:spcBef>
                <a:spcPts val="160"/>
              </a:spcBef>
              <a:spcAft>
                <a:spcPts val="0"/>
              </a:spcAft>
              <a:buClr>
                <a:schemeClr val="dk1"/>
              </a:buClr>
              <a:buSzPts val="800"/>
              <a:buNone/>
              <a:defRPr sz="800"/>
            </a:lvl8pPr>
            <a:lvl9pPr marL="4114800" lvl="8" indent="-228600" algn="l">
              <a:lnSpc>
                <a:spcPct val="100000"/>
              </a:lnSpc>
              <a:spcBef>
                <a:spcPts val="160"/>
              </a:spcBef>
              <a:spcAft>
                <a:spcPts val="0"/>
              </a:spcAft>
              <a:buClr>
                <a:schemeClr val="dk1"/>
              </a:buClr>
              <a:buSzPts val="800"/>
              <a:buNone/>
              <a:defRPr sz="800"/>
            </a:lvl9pPr>
          </a:lstStyle>
          <a:p>
            <a:endParaRPr/>
          </a:p>
        </p:txBody>
      </p:sp>
      <p:sp>
        <p:nvSpPr>
          <p:cNvPr id="83" name="Google Shape;83;p9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9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9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6"/>
        <p:cNvGrpSpPr/>
        <p:nvPr/>
      </p:nvGrpSpPr>
      <p:grpSpPr>
        <a:xfrm>
          <a:off x="0" y="0"/>
          <a:ext cx="0" cy="0"/>
          <a:chOff x="0" y="0"/>
          <a:chExt cx="0" cy="0"/>
        </a:xfrm>
      </p:grpSpPr>
      <p:sp>
        <p:nvSpPr>
          <p:cNvPr id="87" name="Google Shape;87;p97"/>
          <p:cNvSpPr txBox="1">
            <a:spLocks noGrp="1"/>
          </p:cNvSpPr>
          <p:nvPr>
            <p:ph type="body" idx="1"/>
          </p:nvPr>
        </p:nvSpPr>
        <p:spPr>
          <a:xfrm>
            <a:off x="457200" y="1151335"/>
            <a:ext cx="40401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88" name="Google Shape;88;p97"/>
          <p:cNvSpPr txBox="1">
            <a:spLocks noGrp="1"/>
          </p:cNvSpPr>
          <p:nvPr>
            <p:ph type="body" idx="2"/>
          </p:nvPr>
        </p:nvSpPr>
        <p:spPr>
          <a:xfrm>
            <a:off x="457200" y="1631156"/>
            <a:ext cx="40401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89" name="Google Shape;89;p97"/>
          <p:cNvSpPr txBox="1">
            <a:spLocks noGrp="1"/>
          </p:cNvSpPr>
          <p:nvPr>
            <p:ph type="body" idx="3"/>
          </p:nvPr>
        </p:nvSpPr>
        <p:spPr>
          <a:xfrm>
            <a:off x="4645026" y="1151335"/>
            <a:ext cx="40419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1"/>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a:p>
        </p:txBody>
      </p:sp>
      <p:sp>
        <p:nvSpPr>
          <p:cNvPr id="90" name="Google Shape;90;p97"/>
          <p:cNvSpPr txBox="1">
            <a:spLocks noGrp="1"/>
          </p:cNvSpPr>
          <p:nvPr>
            <p:ph type="body" idx="4"/>
          </p:nvPr>
        </p:nvSpPr>
        <p:spPr>
          <a:xfrm>
            <a:off x="4645026" y="1631156"/>
            <a:ext cx="40419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a:p>
        </p:txBody>
      </p:sp>
      <p:sp>
        <p:nvSpPr>
          <p:cNvPr id="91" name="Google Shape;91;p97"/>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7"/>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7"/>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97"/>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5"/>
        <p:cNvGrpSpPr/>
        <p:nvPr/>
      </p:nvGrpSpPr>
      <p:grpSpPr>
        <a:xfrm>
          <a:off x="0" y="0"/>
          <a:ext cx="0" cy="0"/>
          <a:chOff x="0" y="0"/>
          <a:chExt cx="0" cy="0"/>
        </a:xfrm>
      </p:grpSpPr>
      <p:sp>
        <p:nvSpPr>
          <p:cNvPr id="96" name="Google Shape;96;p98"/>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98"/>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98"/>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98"/>
          <p:cNvSpPr txBox="1"/>
          <p:nvPr/>
        </p:nvSpPr>
        <p:spPr>
          <a:xfrm>
            <a:off x="1919394" y="2223055"/>
            <a:ext cx="5301600" cy="407700"/>
          </a:xfrm>
          <a:prstGeom prst="rect">
            <a:avLst/>
          </a:prstGeom>
          <a:no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Helvetica Neue"/>
                <a:ea typeface="Helvetica Neue"/>
                <a:cs typeface="Helvetica Neue"/>
                <a:sym typeface="Helvetica Neue"/>
              </a:rPr>
              <a:t>Insights at the Speed of Thought.</a:t>
            </a:r>
            <a:endParaRPr sz="2400" b="1" i="0" u="none" strike="noStrike" cap="none">
              <a:solidFill>
                <a:schemeClr val="dk1"/>
              </a:solidFill>
              <a:latin typeface="Helvetica Neue"/>
              <a:ea typeface="Helvetica Neue"/>
              <a:cs typeface="Helvetica Neue"/>
              <a:sym typeface="Helvetica Neue"/>
            </a:endParaRPr>
          </a:p>
        </p:txBody>
      </p:sp>
      <p:pic>
        <p:nvPicPr>
          <p:cNvPr id="100" name="Google Shape;100;p98"/>
          <p:cNvPicPr preferRelativeResize="0"/>
          <p:nvPr/>
        </p:nvPicPr>
        <p:blipFill rotWithShape="1">
          <a:blip r:embed="rId2">
            <a:alphaModFix/>
          </a:blip>
          <a:srcRect/>
          <a:stretch/>
        </p:blipFill>
        <p:spPr>
          <a:xfrm>
            <a:off x="4159927" y="539386"/>
            <a:ext cx="820615" cy="615462"/>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1"/>
        <p:cNvGrpSpPr/>
        <p:nvPr/>
      </p:nvGrpSpPr>
      <p:grpSpPr>
        <a:xfrm>
          <a:off x="0" y="0"/>
          <a:ext cx="0" cy="0"/>
          <a:chOff x="0" y="0"/>
          <a:chExt cx="0" cy="0"/>
        </a:xfrm>
      </p:grpSpPr>
      <p:pic>
        <p:nvPicPr>
          <p:cNvPr id="102" name="Google Shape;102;p99"/>
          <p:cNvPicPr preferRelativeResize="0"/>
          <p:nvPr/>
        </p:nvPicPr>
        <p:blipFill rotWithShape="1">
          <a:blip r:embed="rId2">
            <a:alphaModFix/>
          </a:blip>
          <a:srcRect/>
          <a:stretch/>
        </p:blipFill>
        <p:spPr>
          <a:xfrm>
            <a:off x="3378201" y="1688123"/>
            <a:ext cx="2500923" cy="1875691"/>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03"/>
        <p:cNvGrpSpPr/>
        <p:nvPr/>
      </p:nvGrpSpPr>
      <p:grpSpPr>
        <a:xfrm>
          <a:off x="0" y="0"/>
          <a:ext cx="0" cy="0"/>
          <a:chOff x="0" y="0"/>
          <a:chExt cx="0" cy="0"/>
        </a:xfrm>
      </p:grpSpPr>
      <p:sp>
        <p:nvSpPr>
          <p:cNvPr id="104" name="Google Shape;104;p100"/>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05" name="Google Shape;105;p100"/>
          <p:cNvPicPr preferRelativeResize="0"/>
          <p:nvPr/>
        </p:nvPicPr>
        <p:blipFill rotWithShape="1">
          <a:blip r:embed="rId2">
            <a:alphaModFix/>
          </a:blip>
          <a:srcRect b="37872"/>
          <a:stretch/>
        </p:blipFill>
        <p:spPr>
          <a:xfrm>
            <a:off x="2834812" y="1770273"/>
            <a:ext cx="3474373" cy="1602952"/>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6"/>
        <p:cNvGrpSpPr/>
        <p:nvPr/>
      </p:nvGrpSpPr>
      <p:grpSpPr>
        <a:xfrm>
          <a:off x="0" y="0"/>
          <a:ext cx="0" cy="0"/>
          <a:chOff x="0" y="0"/>
          <a:chExt cx="0" cy="0"/>
        </a:xfrm>
      </p:grpSpPr>
      <p:sp>
        <p:nvSpPr>
          <p:cNvPr id="107" name="Google Shape;107;p101"/>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8" name="Google Shape;108;p101"/>
          <p:cNvSpPr txBox="1">
            <a:spLocks noGrp="1"/>
          </p:cNvSpPr>
          <p:nvPr>
            <p:ph type="title"/>
          </p:nvPr>
        </p:nvSpPr>
        <p:spPr>
          <a:xfrm>
            <a:off x="685171" y="2060972"/>
            <a:ext cx="7772400" cy="10215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chemeClr val="lt1"/>
              </a:buClr>
              <a:buSzPts val="3600"/>
              <a:buFont typeface="Helvetica Neue"/>
              <a:buNone/>
              <a:defRPr sz="36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 name="Google Shape;109;p101"/>
          <p:cNvSpPr txBox="1">
            <a:spLocks noGrp="1"/>
          </p:cNvSpPr>
          <p:nvPr>
            <p:ph type="body" idx="1"/>
          </p:nvPr>
        </p:nvSpPr>
        <p:spPr>
          <a:xfrm>
            <a:off x="685171" y="3651885"/>
            <a:ext cx="7772400" cy="377100"/>
          </a:xfrm>
          <a:prstGeom prst="rect">
            <a:avLst/>
          </a:prstGeom>
          <a:noFill/>
          <a:ln>
            <a:noFill/>
          </a:ln>
        </p:spPr>
        <p:txBody>
          <a:bodyPr spcFirstLastPara="1" wrap="square" lIns="81625" tIns="40800" rIns="81625" bIns="40800" anchor="ctr" anchorCtr="0">
            <a:noAutofit/>
          </a:bodyPr>
          <a:lstStyle>
            <a:lvl1pPr marL="457200" lvl="0" indent="-228600" algn="ctr">
              <a:lnSpc>
                <a:spcPct val="100000"/>
              </a:lnSpc>
              <a:spcBef>
                <a:spcPts val="360"/>
              </a:spcBef>
              <a:spcAft>
                <a:spcPts val="0"/>
              </a:spcAft>
              <a:buClr>
                <a:schemeClr val="lt1"/>
              </a:buClr>
              <a:buSzPts val="1800"/>
              <a:buNone/>
              <a:defRPr sz="1800">
                <a:solidFill>
                  <a:schemeClr val="lt1"/>
                </a:solidFill>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8"/>
        <p:cNvGrpSpPr/>
        <p:nvPr/>
      </p:nvGrpSpPr>
      <p:grpSpPr>
        <a:xfrm>
          <a:off x="0" y="0"/>
          <a:ext cx="0" cy="0"/>
          <a:chOff x="0" y="0"/>
          <a:chExt cx="0" cy="0"/>
        </a:xfrm>
      </p:grpSpPr>
      <p:sp>
        <p:nvSpPr>
          <p:cNvPr id="19" name="Google Shape;19;p84"/>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20" name="Google Shape;20;p84"/>
          <p:cNvSpPr txBox="1">
            <a:spLocks noGrp="1"/>
          </p:cNvSpPr>
          <p:nvPr>
            <p:ph type="title"/>
          </p:nvPr>
        </p:nvSpPr>
        <p:spPr>
          <a:xfrm>
            <a:off x="457200" y="2143125"/>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14" name="Rectangle 13"/>
          <p:cNvSpPr/>
          <p:nvPr userDrawn="1"/>
        </p:nvSpPr>
        <p:spPr>
          <a:xfrm>
            <a:off x="0" y="-1"/>
            <a:ext cx="9144000" cy="1058957"/>
          </a:xfrm>
          <a:prstGeom prst="rect">
            <a:avLst/>
          </a:prstGeom>
          <a:solidFill>
            <a:srgbClr val="78D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Content Placeholder 2"/>
          <p:cNvSpPr>
            <a:spLocks noGrp="1"/>
          </p:cNvSpPr>
          <p:nvPr>
            <p:ph idx="1"/>
          </p:nvPr>
        </p:nvSpPr>
        <p:spPr>
          <a:xfrm>
            <a:off x="2526031" y="1282656"/>
            <a:ext cx="6069329" cy="3429000"/>
          </a:xfrm>
        </p:spPr>
        <p:txBody>
          <a:bodyPr/>
          <a:lstStyle>
            <a:lvl1pPr>
              <a:defRPr sz="1800">
                <a:latin typeface="+mj-lt"/>
              </a:defRPr>
            </a:lvl1pPr>
            <a:lvl2pPr>
              <a:defRPr sz="1500">
                <a:solidFill>
                  <a:schemeClr val="bg1">
                    <a:lumMod val="65000"/>
                  </a:schemeClr>
                </a:solidFill>
                <a:latin typeface="+mn-lt"/>
              </a:defRPr>
            </a:lvl2pPr>
            <a:lvl3pPr>
              <a:defRPr sz="1200">
                <a:solidFill>
                  <a:schemeClr val="bg1">
                    <a:lumMod val="65000"/>
                  </a:schemeClr>
                </a:solidFill>
                <a:latin typeface="+mn-lt"/>
              </a:defRPr>
            </a:lvl3pPr>
          </a:lstStyle>
          <a:p>
            <a:pPr lvl="0"/>
            <a:r>
              <a:rPr lang="en-US" dirty="0"/>
              <a:t>Click to edit Master text styles</a:t>
            </a:r>
          </a:p>
          <a:p>
            <a:pPr lvl="1"/>
            <a:r>
              <a:rPr lang="en-US" dirty="0"/>
              <a:t>Second level</a:t>
            </a:r>
          </a:p>
          <a:p>
            <a:pPr lvl="2"/>
            <a:r>
              <a:rPr lang="en-US" dirty="0"/>
              <a:t>Third level</a:t>
            </a:r>
          </a:p>
        </p:txBody>
      </p:sp>
      <p:sp>
        <p:nvSpPr>
          <p:cNvPr id="13" name="Title 1"/>
          <p:cNvSpPr>
            <a:spLocks noGrp="1"/>
          </p:cNvSpPr>
          <p:nvPr>
            <p:ph type="title"/>
          </p:nvPr>
        </p:nvSpPr>
        <p:spPr>
          <a:xfrm>
            <a:off x="548640" y="342901"/>
            <a:ext cx="5829300" cy="484094"/>
          </a:xfrm>
          <a:prstGeom prst="rect">
            <a:avLst/>
          </a:prstGeom>
        </p:spPr>
        <p:txBody>
          <a:bodyPr anchor="t">
            <a:normAutofit/>
          </a:bodyPr>
          <a:lstStyle>
            <a:lvl1pPr>
              <a:defRPr sz="2700">
                <a:solidFill>
                  <a:schemeClr val="bg1"/>
                </a:solidFill>
                <a:latin typeface="+mj-lt"/>
              </a:defRPr>
            </a:lvl1pPr>
          </a:lstStyle>
          <a:p>
            <a:r>
              <a:rPr lang="en-US" dirty="0"/>
              <a:t>Click to edit Master title style</a:t>
            </a:r>
          </a:p>
        </p:txBody>
      </p:sp>
      <p:sp>
        <p:nvSpPr>
          <p:cNvPr id="6" name="Picture Placeholder 2"/>
          <p:cNvSpPr>
            <a:spLocks noGrp="1"/>
          </p:cNvSpPr>
          <p:nvPr>
            <p:ph type="pic" idx="11"/>
          </p:nvPr>
        </p:nvSpPr>
        <p:spPr>
          <a:xfrm>
            <a:off x="548640" y="1282656"/>
            <a:ext cx="1885950" cy="343113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pic>
        <p:nvPicPr>
          <p:cNvPr id="3" name="Picture 2"/>
          <p:cNvPicPr>
            <a:picLocks noChangeAspect="1"/>
          </p:cNvPicPr>
          <p:nvPr userDrawn="1"/>
        </p:nvPicPr>
        <p:blipFill>
          <a:blip r:embed="rId2">
            <a:alphaModFix amt="60000"/>
          </a:blip>
          <a:stretch>
            <a:fillRect/>
          </a:stretch>
        </p:blipFill>
        <p:spPr>
          <a:xfrm>
            <a:off x="8385809" y="342900"/>
            <a:ext cx="209550" cy="209550"/>
          </a:xfrm>
          <a:prstGeom prst="rect">
            <a:avLst/>
          </a:prstGeom>
        </p:spPr>
      </p:pic>
    </p:spTree>
    <p:extLst>
      <p:ext uri="{BB962C8B-B14F-4D97-AF65-F5344CB8AC3E}">
        <p14:creationId xmlns:p14="http://schemas.microsoft.com/office/powerpoint/2010/main" val="3628645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21"/>
        <p:cNvGrpSpPr/>
        <p:nvPr/>
      </p:nvGrpSpPr>
      <p:grpSpPr>
        <a:xfrm>
          <a:off x="0" y="0"/>
          <a:ext cx="0" cy="0"/>
          <a:chOff x="0" y="0"/>
          <a:chExt cx="0" cy="0"/>
        </a:xfrm>
      </p:grpSpPr>
      <p:sp>
        <p:nvSpPr>
          <p:cNvPr id="22" name="Google Shape;22;p85"/>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23" name="Google Shape;23;p85"/>
          <p:cNvPicPr preferRelativeResize="0"/>
          <p:nvPr/>
        </p:nvPicPr>
        <p:blipFill rotWithShape="1">
          <a:blip r:embed="rId2">
            <a:alphaModFix/>
          </a:blip>
          <a:srcRect/>
          <a:stretch/>
        </p:blipFill>
        <p:spPr>
          <a:xfrm>
            <a:off x="3571691" y="1828889"/>
            <a:ext cx="2000619" cy="1485723"/>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24"/>
        <p:cNvGrpSpPr/>
        <p:nvPr/>
      </p:nvGrpSpPr>
      <p:grpSpPr>
        <a:xfrm>
          <a:off x="0" y="0"/>
          <a:ext cx="0" cy="0"/>
          <a:chOff x="0" y="0"/>
          <a:chExt cx="0" cy="0"/>
        </a:xfrm>
      </p:grpSpPr>
      <p:sp>
        <p:nvSpPr>
          <p:cNvPr id="25" name="Google Shape;25;p8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86"/>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9"/>
        <p:cNvGrpSpPr/>
        <p:nvPr/>
      </p:nvGrpSpPr>
      <p:grpSpPr>
        <a:xfrm>
          <a:off x="0" y="0"/>
          <a:ext cx="0" cy="0"/>
          <a:chOff x="0" y="0"/>
          <a:chExt cx="0" cy="0"/>
        </a:xfrm>
      </p:grpSpPr>
      <p:sp>
        <p:nvSpPr>
          <p:cNvPr id="30" name="Google Shape;30;p87"/>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87"/>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a:p>
        </p:txBody>
      </p:sp>
      <p:sp>
        <p:nvSpPr>
          <p:cNvPr id="32" name="Google Shape;32;p87"/>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7"/>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7"/>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87" descr="Image"/>
          <p:cNvPicPr preferRelativeResize="0"/>
          <p:nvPr/>
        </p:nvPicPr>
        <p:blipFill rotWithShape="1">
          <a:blip r:embed="rId2">
            <a:alphaModFix/>
          </a:blip>
          <a:srcRect/>
          <a:stretch/>
        </p:blipFill>
        <p:spPr>
          <a:xfrm>
            <a:off x="0" y="315739"/>
            <a:ext cx="9142808" cy="4776395"/>
          </a:xfrm>
          <a:prstGeom prst="rect">
            <a:avLst/>
          </a:prstGeom>
          <a:noFill/>
          <a:ln>
            <a:noFill/>
          </a:ln>
        </p:spPr>
      </p:pic>
      <p:cxnSp>
        <p:nvCxnSpPr>
          <p:cNvPr id="36" name="Google Shape;36;p87"/>
          <p:cNvCxnSpPr/>
          <p:nvPr/>
        </p:nvCxnSpPr>
        <p:spPr>
          <a:xfrm>
            <a:off x="-5283" y="5116512"/>
            <a:ext cx="9162300" cy="0"/>
          </a:xfrm>
          <a:prstGeom prst="straightConnector1">
            <a:avLst/>
          </a:prstGeom>
          <a:noFill/>
          <a:ln w="139700" cap="flat" cmpd="sng">
            <a:solidFill>
              <a:srgbClr val="FF644E"/>
            </a:solidFill>
            <a:prstDash val="solid"/>
            <a:miter lim="400000"/>
            <a:headEnd type="none" w="sm" len="sm"/>
            <a:tailEnd type="none" w="sm" len="sm"/>
          </a:ln>
        </p:spPr>
      </p:cxnSp>
      <p:sp>
        <p:nvSpPr>
          <p:cNvPr id="37" name="Google Shape;37;p87"/>
          <p:cNvSpPr txBox="1"/>
          <p:nvPr/>
        </p:nvSpPr>
        <p:spPr>
          <a:xfrm>
            <a:off x="382190" y="1051560"/>
            <a:ext cx="8387400" cy="701100"/>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 sz="3000" b="1" i="0" u="none" strike="noStrike" cap="none">
                <a:solidFill>
                  <a:srgbClr val="000000"/>
                </a:solidFill>
                <a:latin typeface="Helvetica Neue"/>
                <a:ea typeface="Helvetica Neue"/>
                <a:cs typeface="Helvetica Neue"/>
                <a:sym typeface="Helvetica Neue"/>
              </a:rPr>
              <a:t>Thank You</a:t>
            </a:r>
            <a:endParaRPr sz="3000" b="1" i="0" u="none" strike="noStrike" cap="none">
              <a:solidFill>
                <a:schemeClr val="dk1"/>
              </a:solidFill>
              <a:latin typeface="Helvetica Neue"/>
              <a:ea typeface="Helvetica Neue"/>
              <a:cs typeface="Helvetica Neue"/>
              <a:sym typeface="Helvetica Neue"/>
            </a:endParaRPr>
          </a:p>
        </p:txBody>
      </p:sp>
      <p:pic>
        <p:nvPicPr>
          <p:cNvPr id="38" name="Google Shape;38;p87"/>
          <p:cNvPicPr preferRelativeResize="0"/>
          <p:nvPr/>
        </p:nvPicPr>
        <p:blipFill rotWithShape="1">
          <a:blip r:embed="rId3">
            <a:alphaModFix/>
          </a:blip>
          <a:srcRect b="35222"/>
          <a:stretch/>
        </p:blipFill>
        <p:spPr>
          <a:xfrm>
            <a:off x="4110490" y="291363"/>
            <a:ext cx="921828" cy="443421"/>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39"/>
        <p:cNvGrpSpPr/>
        <p:nvPr/>
      </p:nvGrpSpPr>
      <p:grpSpPr>
        <a:xfrm>
          <a:off x="0" y="0"/>
          <a:ext cx="0" cy="0"/>
          <a:chOff x="0" y="0"/>
          <a:chExt cx="0" cy="0"/>
        </a:xfrm>
      </p:grpSpPr>
      <p:sp>
        <p:nvSpPr>
          <p:cNvPr id="40" name="Google Shape;40;p88"/>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41" name="Google Shape;41;p88"/>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42"/>
        <p:cNvGrpSpPr/>
        <p:nvPr/>
      </p:nvGrpSpPr>
      <p:grpSpPr>
        <a:xfrm>
          <a:off x="0" y="0"/>
          <a:ext cx="0" cy="0"/>
          <a:chOff x="0" y="0"/>
          <a:chExt cx="0" cy="0"/>
        </a:xfrm>
      </p:grpSpPr>
      <p:sp>
        <p:nvSpPr>
          <p:cNvPr id="43" name="Google Shape;43;p89"/>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44" name="Google Shape;44;p89"/>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lvl1pPr marR="0" lvl="0" algn="ctr" rtl="0">
              <a:lnSpc>
                <a:spcPct val="100000"/>
              </a:lnSpc>
              <a:spcBef>
                <a:spcPts val="0"/>
              </a:spcBef>
              <a:spcAft>
                <a:spcPts val="0"/>
              </a:spcAft>
              <a:buClr>
                <a:srgbClr val="FFFFFF"/>
              </a:buClr>
              <a:buSzPts val="2600"/>
              <a:buFont typeface="Arial"/>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45" name="Google Shape;45;p89"/>
          <p:cNvPicPr preferRelativeResize="0"/>
          <p:nvPr/>
        </p:nvPicPr>
        <p:blipFill rotWithShape="1">
          <a:blip r:embed="rId2">
            <a:alphaModFix/>
          </a:blip>
          <a:srcRect/>
          <a:stretch/>
        </p:blipFill>
        <p:spPr>
          <a:xfrm>
            <a:off x="4203834" y="4255618"/>
            <a:ext cx="736331" cy="5468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46"/>
        <p:cNvGrpSpPr/>
        <p:nvPr/>
      </p:nvGrpSpPr>
      <p:grpSpPr>
        <a:xfrm>
          <a:off x="0" y="0"/>
          <a:ext cx="0" cy="0"/>
          <a:chOff x="0" y="0"/>
          <a:chExt cx="0" cy="0"/>
        </a:xfrm>
      </p:grpSpPr>
      <p:sp>
        <p:nvSpPr>
          <p:cNvPr id="47" name="Google Shape;47;p90" descr="slide_bg_middle_middle.png"/>
          <p:cNvSpPr/>
          <p:nvPr/>
        </p:nvSpPr>
        <p:spPr>
          <a:xfrm>
            <a:off x="-1" y="8"/>
            <a:ext cx="9144000" cy="516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0"/>
          <p:cNvSpPr txBox="1">
            <a:spLocks noGrp="1"/>
          </p:cNvSpPr>
          <p:nvPr>
            <p:ph type="title"/>
          </p:nvPr>
        </p:nvSpPr>
        <p:spPr>
          <a:xfrm>
            <a:off x="410736" y="507273"/>
            <a:ext cx="80148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lt1"/>
              </a:buClr>
              <a:buSzPts val="1900"/>
              <a:buFont typeface="Helvetica Neue"/>
              <a:buNone/>
              <a:defRPr sz="19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91"/>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1"/>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1"/>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2"/>
          <p:cNvSpPr txBox="1">
            <a:spLocks noGrp="1"/>
          </p:cNvSpPr>
          <p:nvPr>
            <p:ph type="body" idx="1"/>
          </p:nvPr>
        </p:nvSpPr>
        <p:spPr>
          <a:xfrm>
            <a:off x="457200" y="971550"/>
            <a:ext cx="7968600" cy="3394500"/>
          </a:xfrm>
          <a:prstGeom prst="rect">
            <a:avLst/>
          </a:prstGeom>
          <a:noFill/>
          <a:ln>
            <a:noFill/>
          </a:ln>
        </p:spPr>
        <p:txBody>
          <a:bodyPr spcFirstLastPara="1" wrap="square" lIns="81625" tIns="40800" rIns="81625" bIns="40800" anchor="t" anchorCtr="0">
            <a:no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 name="Google Shape;7;p8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8" name="Google Shape;8;p8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 name="Google Shape;9;p8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10" name="Google Shape;10;p82"/>
          <p:cNvCxnSpPr/>
          <p:nvPr/>
        </p:nvCxnSpPr>
        <p:spPr>
          <a:xfrm>
            <a:off x="-5356" y="0"/>
            <a:ext cx="9149400"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71"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g"/><Relationship Id="rId7"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57.png"/><Relationship Id="rId4" Type="http://schemas.openxmlformats.org/officeDocument/2006/relationships/diagramData" Target="../diagrams/data2.xml"/><Relationship Id="rId9" Type="http://schemas.openxmlformats.org/officeDocument/2006/relationships/image" Target="../media/image42.jpg"/></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1.png"/><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8.png"/><Relationship Id="rId4" Type="http://schemas.openxmlformats.org/officeDocument/2006/relationships/diagramData" Target="../diagrams/data3.xml"/><Relationship Id="rId9" Type="http://schemas.openxmlformats.org/officeDocument/2006/relationships/image" Target="../media/image42.jpg"/></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diagramColors" Target="../diagrams/colors4.xml"/><Relationship Id="rId12"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diagramQuickStyle" Target="../diagrams/quickStyle4.xml"/><Relationship Id="rId11" Type="http://schemas.openxmlformats.org/officeDocument/2006/relationships/image" Target="../media/image60.png"/><Relationship Id="rId5" Type="http://schemas.openxmlformats.org/officeDocument/2006/relationships/diagramLayout" Target="../diagrams/layout4.xml"/><Relationship Id="rId10" Type="http://schemas.openxmlformats.org/officeDocument/2006/relationships/image" Target="../media/image59.png"/><Relationship Id="rId4" Type="http://schemas.openxmlformats.org/officeDocument/2006/relationships/diagramData" Target="../diagrams/data4.xml"/><Relationship Id="rId9" Type="http://schemas.openxmlformats.org/officeDocument/2006/relationships/image" Target="../media/image42.jp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1.png"/><Relationship Id="rId7" Type="http://schemas.openxmlformats.org/officeDocument/2006/relationships/diagramColors" Target="../diagrams/colors5.xml"/><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63.png"/><Relationship Id="rId4" Type="http://schemas.openxmlformats.org/officeDocument/2006/relationships/diagramData" Target="../diagrams/data5.xml"/><Relationship Id="rId9" Type="http://schemas.openxmlformats.org/officeDocument/2006/relationships/image" Target="../media/image42.jpg"/></Relationships>
</file>

<file path=ppt/slides/_rels/slide2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8.xml"/><Relationship Id="rId16"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thoughtspot.com/blog/5-magic-fixes-most-common-csv-file-reader-problems-thoughtspot"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hyperlink" Target="https://thoughtspot.egnyte.com/fl/AXHJCskFpq"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code.visualstudio.com/download" TargetMode="External"/><Relationship Id="rId7" Type="http://schemas.openxmlformats.org/officeDocument/2006/relationships/hyperlink" Target="https://www.barebones.com/products/textwrangler/download.html" TargetMode="External"/><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hyperlink" Target="https://www.sublimetext.com/3" TargetMode="External"/><Relationship Id="rId5" Type="http://schemas.openxmlformats.org/officeDocument/2006/relationships/hyperlink" Target="https://atom.io/" TargetMode="External"/><Relationship Id="rId10" Type="http://schemas.openxmlformats.org/officeDocument/2006/relationships/image" Target="../media/image116.png"/><Relationship Id="rId4" Type="http://schemas.openxmlformats.org/officeDocument/2006/relationships/hyperlink" Target="https://www.barebones.com/products/bbedit/download.html" TargetMode="External"/><Relationship Id="rId9"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thoughtspot/community-tools" TargetMode="External"/><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hyperlink" Target="http://generatedata.com/"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357" name="Google Shape;357;p1"/>
          <p:cNvPicPr preferRelativeResize="0"/>
          <p:nvPr/>
        </p:nvPicPr>
        <p:blipFill rotWithShape="1">
          <a:blip r:embed="rId4">
            <a:alphaModFix/>
          </a:blip>
          <a:srcRect/>
          <a:stretch/>
        </p:blipFill>
        <p:spPr>
          <a:xfrm>
            <a:off x="6608550" y="2447403"/>
            <a:ext cx="1376834" cy="1376834"/>
          </a:xfrm>
          <a:prstGeom prst="rect">
            <a:avLst/>
          </a:prstGeom>
          <a:noFill/>
          <a:ln>
            <a:noFill/>
          </a:ln>
        </p:spPr>
      </p:pic>
      <p:pic>
        <p:nvPicPr>
          <p:cNvPr id="358" name="Google Shape;358;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359" name="Google Shape;359;p1"/>
          <p:cNvPicPr preferRelativeResize="0"/>
          <p:nvPr/>
        </p:nvPicPr>
        <p:blipFill rotWithShape="1">
          <a:blip r:embed="rId5">
            <a:alphaModFix/>
          </a:blip>
          <a:srcRect/>
          <a:stretch/>
        </p:blipFill>
        <p:spPr>
          <a:xfrm>
            <a:off x="1125220" y="2446629"/>
            <a:ext cx="1387083" cy="1389215"/>
          </a:xfrm>
          <a:prstGeom prst="rect">
            <a:avLst/>
          </a:prstGeom>
          <a:noFill/>
          <a:ln>
            <a:noFill/>
          </a:ln>
        </p:spPr>
      </p:pic>
      <p:pic>
        <p:nvPicPr>
          <p:cNvPr id="360" name="Google Shape;360;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361" name="Google Shape;361;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362" name="Google Shape;362;p1"/>
          <p:cNvPicPr preferRelativeResize="0"/>
          <p:nvPr/>
        </p:nvPicPr>
        <p:blipFill rotWithShape="1">
          <a:blip r:embed="rId8">
            <a:alphaModFix/>
          </a:blip>
          <a:srcRect/>
          <a:stretch/>
        </p:blipFill>
        <p:spPr>
          <a:xfrm>
            <a:off x="5260725" y="2111401"/>
            <a:ext cx="1867917" cy="1845138"/>
          </a:xfrm>
          <a:prstGeom prst="rect">
            <a:avLst/>
          </a:prstGeom>
          <a:noFill/>
          <a:ln>
            <a:noFill/>
          </a:ln>
        </p:spPr>
      </p:pic>
      <p:pic>
        <p:nvPicPr>
          <p:cNvPr id="363" name="Google Shape;363;p1"/>
          <p:cNvPicPr preferRelativeResize="0"/>
          <p:nvPr/>
        </p:nvPicPr>
        <p:blipFill rotWithShape="1">
          <a:blip r:embed="rId9">
            <a:alphaModFix/>
          </a:blip>
          <a:srcRect/>
          <a:stretch/>
        </p:blipFill>
        <p:spPr>
          <a:xfrm>
            <a:off x="2005982" y="2102608"/>
            <a:ext cx="1877027" cy="1853931"/>
          </a:xfrm>
          <a:prstGeom prst="rect">
            <a:avLst/>
          </a:prstGeom>
          <a:noFill/>
          <a:ln>
            <a:noFill/>
          </a:ln>
        </p:spPr>
      </p:pic>
      <p:sp>
        <p:nvSpPr>
          <p:cNvPr id="364" name="Google Shape;364;p1"/>
          <p:cNvSpPr txBox="1"/>
          <p:nvPr/>
        </p:nvSpPr>
        <p:spPr>
          <a:xfrm>
            <a:off x="123439" y="4964906"/>
            <a:ext cx="878820" cy="115406"/>
          </a:xfrm>
          <a:prstGeom prst="rect">
            <a:avLst/>
          </a:prstGeom>
          <a:noFill/>
          <a:ln>
            <a:noFill/>
          </a:ln>
        </p:spPr>
        <p:txBody>
          <a:bodyPr spcFirstLastPara="1" wrap="square" lIns="19025" tIns="19025" rIns="19025" bIns="19025" anchor="ctr" anchorCtr="0">
            <a:spAutoFit/>
          </a:bodyPr>
          <a:lstStyle/>
          <a:p>
            <a:pPr marL="0" marR="0" lvl="0" indent="0" algn="l" rtl="0">
              <a:lnSpc>
                <a:spcPct val="100000"/>
              </a:lnSpc>
              <a:spcBef>
                <a:spcPts val="0"/>
              </a:spcBef>
              <a:spcAft>
                <a:spcPts val="0"/>
              </a:spcAft>
              <a:buNone/>
            </a:pPr>
            <a:r>
              <a:rPr lang="en-US" sz="500" b="0" i="0" u="none" strike="noStrike" cap="none">
                <a:solidFill>
                  <a:srgbClr val="5E5E5E"/>
                </a:solidFill>
                <a:latin typeface="Helvetica Neue"/>
                <a:ea typeface="Helvetica Neue"/>
                <a:cs typeface="Helvetica Neue"/>
                <a:sym typeface="Helvetica Neue"/>
              </a:rPr>
              <a:t>© </a:t>
            </a:r>
            <a:r>
              <a:rPr lang="en-US" sz="500" b="0" i="0" u="none" strike="noStrike" cap="none">
                <a:solidFill>
                  <a:srgbClr val="5E5E5E"/>
                </a:solidFill>
                <a:latin typeface="Arial"/>
                <a:ea typeface="Arial"/>
                <a:cs typeface="Arial"/>
                <a:sym typeface="Arial"/>
              </a:rPr>
              <a:t>ThoughtSpot Inc 2019</a:t>
            </a:r>
            <a:endParaRPr sz="500" b="0" i="0" u="none" strike="noStrike" cap="none">
              <a:solidFill>
                <a:srgbClr val="000000"/>
              </a:solidFill>
              <a:latin typeface="Arial"/>
              <a:ea typeface="Arial"/>
              <a:cs typeface="Arial"/>
              <a:sym typeface="Arial"/>
            </a:endParaRPr>
          </a:p>
        </p:txBody>
      </p:sp>
      <p:cxnSp>
        <p:nvCxnSpPr>
          <p:cNvPr id="365" name="Google Shape;365;p1"/>
          <p:cNvCxnSpPr/>
          <p:nvPr/>
        </p:nvCxnSpPr>
        <p:spPr>
          <a:xfrm>
            <a:off x="0" y="5143500"/>
            <a:ext cx="9163500" cy="0"/>
          </a:xfrm>
          <a:prstGeom prst="straightConnector1">
            <a:avLst/>
          </a:prstGeom>
          <a:noFill/>
          <a:ln w="57150" cap="flat" cmpd="sng">
            <a:solidFill>
              <a:srgbClr val="494EFF"/>
            </a:solidFill>
            <a:prstDash val="solid"/>
            <a:miter lim="400000"/>
            <a:headEnd type="none" w="sm" len="sm"/>
            <a:tailEnd type="none" w="sm" len="sm"/>
          </a:ln>
        </p:spPr>
      </p:cxnSp>
      <p:grpSp>
        <p:nvGrpSpPr>
          <p:cNvPr id="366" name="Google Shape;366;p1"/>
          <p:cNvGrpSpPr/>
          <p:nvPr/>
        </p:nvGrpSpPr>
        <p:grpSpPr>
          <a:xfrm>
            <a:off x="382240" y="1032849"/>
            <a:ext cx="8388351" cy="835608"/>
            <a:chOff x="1019439" y="2754262"/>
            <a:chExt cx="22371848" cy="2228289"/>
          </a:xfrm>
        </p:grpSpPr>
        <p:sp>
          <p:nvSpPr>
            <p:cNvPr id="367" name="Google Shape;367;p1"/>
            <p:cNvSpPr txBox="1"/>
            <p:nvPr/>
          </p:nvSpPr>
          <p:spPr>
            <a:xfrm>
              <a:off x="1019439" y="2754262"/>
              <a:ext cx="22371848" cy="144105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3300" b="1" dirty="0">
                  <a:latin typeface="Helvetica Neue Light" charset="0"/>
                  <a:ea typeface="Helvetica Neue Light" charset="0"/>
                  <a:cs typeface="Helvetica Neue Light" charset="0"/>
                  <a:sym typeface="Helvetica Neue"/>
                </a:rPr>
                <a:t>ThoughtSpot </a:t>
              </a:r>
              <a:r>
                <a:rPr lang="en-US" sz="3300" b="1" dirty="0" err="1">
                  <a:latin typeface="Helvetica Neue Light" charset="0"/>
                  <a:ea typeface="Helvetica Neue Light" charset="0"/>
                  <a:cs typeface="Helvetica Neue Light" charset="0"/>
                  <a:sym typeface="Helvetica Neue"/>
                </a:rPr>
                <a:t>DataFlow</a:t>
              </a:r>
              <a:r>
                <a:rPr lang="en-US" sz="3300" b="1" dirty="0">
                  <a:latin typeface="Helvetica Neue Light" charset="0"/>
                  <a:ea typeface="Helvetica Neue Light" charset="0"/>
                  <a:cs typeface="Helvetica Neue Light" charset="0"/>
                  <a:sym typeface="Helvetica Neue"/>
                </a:rPr>
                <a:t> and Data Loading</a:t>
              </a:r>
              <a:endParaRPr sz="3300" b="1" u="none" strike="noStrike" cap="none" dirty="0">
                <a:solidFill>
                  <a:srgbClr val="000000"/>
                </a:solidFill>
                <a:latin typeface="Helvetica Neue Light" charset="0"/>
                <a:ea typeface="Helvetica Neue Light" charset="0"/>
                <a:cs typeface="Helvetica Neue Light" charset="0"/>
                <a:sym typeface="Helvetica Neue"/>
              </a:endParaRPr>
            </a:p>
          </p:txBody>
        </p:sp>
        <p:sp>
          <p:nvSpPr>
            <p:cNvPr id="368" name="Google Shape;368;p1"/>
            <p:cNvSpPr txBox="1"/>
            <p:nvPr/>
          </p:nvSpPr>
          <p:spPr>
            <a:xfrm>
              <a:off x="1019439" y="4058427"/>
              <a:ext cx="22371848" cy="92412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1800" dirty="0">
                  <a:latin typeface="Helvetica Neue Light" charset="0"/>
                  <a:ea typeface="Helvetica Neue Light" charset="0"/>
                  <a:cs typeface="Helvetica Neue Light" charset="0"/>
                  <a:sym typeface="Helvetica Neue"/>
                </a:rPr>
                <a:t>Version 6.3</a:t>
              </a:r>
            </a:p>
            <a:p>
              <a:pPr marL="0" marR="0" lvl="0" indent="0" algn="ctr" rtl="0">
                <a:lnSpc>
                  <a:spcPct val="90000"/>
                </a:lnSpc>
                <a:spcBef>
                  <a:spcPts val="0"/>
                </a:spcBef>
                <a:spcAft>
                  <a:spcPts val="0"/>
                </a:spcAft>
                <a:buNone/>
              </a:pPr>
              <a:r>
                <a:rPr lang="en-US" sz="1800" dirty="0">
                  <a:latin typeface="Helvetica Neue Light" charset="0"/>
                  <a:ea typeface="Helvetica Neue Light" charset="0"/>
                  <a:cs typeface="Helvetica Neue Light" charset="0"/>
                  <a:sym typeface="Helvetica Neue"/>
                </a:rPr>
                <a:t> </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grpSp>
      <p:pic>
        <p:nvPicPr>
          <p:cNvPr id="369" name="Google Shape;369;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370" name="Google Shape;370;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371" name="Google Shape;371;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372" name="Google Shape;372;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373" name="Google Shape;373;p1"/>
          <p:cNvSpPr/>
          <p:nvPr/>
        </p:nvSpPr>
        <p:spPr>
          <a:xfrm>
            <a:off x="3437030" y="1874126"/>
            <a:ext cx="2358609" cy="2358916"/>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4" name="Google Shape;374;p1"/>
          <p:cNvPicPr preferRelativeResize="0"/>
          <p:nvPr/>
        </p:nvPicPr>
        <p:blipFill rotWithShape="1">
          <a:blip r:embed="rId14">
            <a:alphaModFix/>
          </a:blip>
          <a:srcRect/>
          <a:stretch/>
        </p:blipFill>
        <p:spPr>
          <a:xfrm>
            <a:off x="3325221" y="1749969"/>
            <a:ext cx="2611628" cy="2619842"/>
          </a:xfrm>
          <a:prstGeom prst="rect">
            <a:avLst/>
          </a:prstGeom>
          <a:noFill/>
          <a:ln>
            <a:noFill/>
          </a:ln>
        </p:spPr>
      </p:pic>
      <p:pic>
        <p:nvPicPr>
          <p:cNvPr id="375" name="Google Shape;375;p1" descr="E:\Work\japan\Aloki\ThoughSpot\PPT\First call Animation 2018\6-6-2018\Ref\10.png"/>
          <p:cNvPicPr preferRelativeResize="0"/>
          <p:nvPr/>
        </p:nvPicPr>
        <p:blipFill rotWithShape="1">
          <a:blip r:embed="rId15">
            <a:alphaModFix/>
          </a:blip>
          <a:srcRect/>
          <a:stretch/>
        </p:blipFill>
        <p:spPr>
          <a:xfrm>
            <a:off x="4184831" y="2062726"/>
            <a:ext cx="839773" cy="2817194"/>
          </a:xfrm>
          <a:prstGeom prst="rect">
            <a:avLst/>
          </a:prstGeom>
          <a:noFill/>
          <a:ln>
            <a:noFill/>
          </a:ln>
        </p:spPr>
      </p:pic>
      <p:pic>
        <p:nvPicPr>
          <p:cNvPr id="376" name="Google Shape;376;p1"/>
          <p:cNvPicPr preferRelativeResize="0"/>
          <p:nvPr/>
        </p:nvPicPr>
        <p:blipFill rotWithShape="1">
          <a:blip r:embed="rId16">
            <a:alphaModFix/>
          </a:blip>
          <a:srcRect t="26298" b="23872"/>
          <a:stretch/>
        </p:blipFill>
        <p:spPr>
          <a:xfrm>
            <a:off x="3405580" y="225532"/>
            <a:ext cx="2342077" cy="498285"/>
          </a:xfrm>
          <a:prstGeom prst="rect">
            <a:avLst/>
          </a:prstGeom>
          <a:noFill/>
          <a:ln>
            <a:noFill/>
          </a:ln>
        </p:spPr>
      </p:pic>
    </p:spTree>
    <p:extLst>
      <p:ext uri="{BB962C8B-B14F-4D97-AF65-F5344CB8AC3E}">
        <p14:creationId xmlns:p14="http://schemas.microsoft.com/office/powerpoint/2010/main" val="69221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solidFill>
                  <a:schemeClr val="dk1"/>
                </a:solidFill>
              </a:rPr>
              <a:t>Constraint: Foreign Key</a:t>
            </a:r>
            <a:endParaRPr/>
          </a:p>
        </p:txBody>
      </p:sp>
      <p:sp>
        <p:nvSpPr>
          <p:cNvPr id="303" name="Google Shape;303;p23"/>
          <p:cNvSpPr txBox="1">
            <a:spLocks noGrp="1"/>
          </p:cNvSpPr>
          <p:nvPr>
            <p:ph type="body" idx="1"/>
          </p:nvPr>
        </p:nvSpPr>
        <p:spPr>
          <a:xfrm>
            <a:off x="304800" y="948525"/>
            <a:ext cx="41022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50000"/>
              </a:lnSpc>
              <a:spcBef>
                <a:spcPts val="320"/>
              </a:spcBef>
              <a:spcAft>
                <a:spcPts val="0"/>
              </a:spcAft>
              <a:buSzPts val="1800"/>
              <a:buFont typeface="Helvetica Neue Light"/>
              <a:buChar char="●"/>
            </a:pPr>
            <a:r>
              <a:rPr lang="en" sz="1800">
                <a:latin typeface="Helvetica Neue Light"/>
                <a:ea typeface="Helvetica Neue Light"/>
                <a:cs typeface="Helvetica Neue Light"/>
                <a:sym typeface="Helvetica Neue Light"/>
              </a:rPr>
              <a:t>Used to define JOIN relationships.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50000"/>
              </a:lnSpc>
              <a:spcBef>
                <a:spcPts val="320"/>
              </a:spcBef>
              <a:spcAft>
                <a:spcPts val="0"/>
              </a:spcAft>
              <a:buSzPts val="1800"/>
              <a:buFont typeface="Helvetica Neue Light"/>
              <a:buChar char="●"/>
            </a:pPr>
            <a:r>
              <a:rPr lang="en" sz="1800">
                <a:latin typeface="Helvetica Neue Light"/>
                <a:ea typeface="Helvetica Neue Light"/>
                <a:cs typeface="Helvetica Neue Light"/>
                <a:sym typeface="Helvetica Neue Light"/>
              </a:rPr>
              <a:t>Must match the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primary key in the table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it is joining to</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50000"/>
              </a:lnSpc>
              <a:spcBef>
                <a:spcPts val="320"/>
              </a:spcBef>
              <a:spcAft>
                <a:spcPts val="0"/>
              </a:spcAft>
              <a:buSzPts val="1800"/>
              <a:buFont typeface="Helvetica Neue Light"/>
              <a:buChar char="●"/>
            </a:pPr>
            <a:r>
              <a:rPr lang="en" sz="1800">
                <a:latin typeface="Helvetica Neue Light"/>
                <a:ea typeface="Helvetica Neue Light"/>
                <a:cs typeface="Helvetica Neue Light"/>
                <a:sym typeface="Helvetica Neue Light"/>
              </a:rPr>
              <a:t>Directionality matters: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Defined on the fact table</a:t>
            </a:r>
            <a:endParaRPr sz="1800">
              <a:latin typeface="Helvetica Neue Light"/>
              <a:ea typeface="Helvetica Neue Light"/>
              <a:cs typeface="Helvetica Neue Light"/>
              <a:sym typeface="Helvetica Neue Light"/>
            </a:endParaRPr>
          </a:p>
          <a:p>
            <a:pPr marL="0" lvl="0" indent="0" algn="l" rtl="0">
              <a:lnSpc>
                <a:spcPct val="100000"/>
              </a:lnSpc>
              <a:spcBef>
                <a:spcPts val="320"/>
              </a:spcBef>
              <a:spcAft>
                <a:spcPts val="0"/>
              </a:spcAft>
              <a:buSzPts val="1600"/>
              <a:buNone/>
            </a:pPr>
            <a:endParaRPr sz="1800"/>
          </a:p>
        </p:txBody>
      </p:sp>
      <p:pic>
        <p:nvPicPr>
          <p:cNvPr id="304" name="Google Shape;304;p23"/>
          <p:cNvPicPr preferRelativeResize="0"/>
          <p:nvPr/>
        </p:nvPicPr>
        <p:blipFill rotWithShape="1">
          <a:blip r:embed="rId3">
            <a:alphaModFix/>
          </a:blip>
          <a:srcRect/>
          <a:stretch/>
        </p:blipFill>
        <p:spPr>
          <a:xfrm>
            <a:off x="3336602" y="1440033"/>
            <a:ext cx="5602175" cy="2548979"/>
          </a:xfrm>
          <a:prstGeom prst="rect">
            <a:avLst/>
          </a:prstGeom>
          <a:noFill/>
          <a:ln w="9525" cap="flat" cmpd="sng">
            <a:solidFill>
              <a:srgbClr val="7F7F7F"/>
            </a:solidFill>
            <a:prstDash val="solid"/>
            <a:round/>
            <a:headEnd type="none" w="sm" len="sm"/>
            <a:tailEnd type="none" w="sm" len="sm"/>
          </a:ln>
        </p:spPr>
      </p:pic>
      <p:sp>
        <p:nvSpPr>
          <p:cNvPr id="305" name="Google Shape;305;p23"/>
          <p:cNvSpPr txBox="1"/>
          <p:nvPr/>
        </p:nvSpPr>
        <p:spPr>
          <a:xfrm>
            <a:off x="4876177" y="4049871"/>
            <a:ext cx="4062600" cy="923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Hint: Create tables first in your DDL script, and then use ALTER TABLE to add Foreign Key relationships.</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61783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640"/>
              </a:spcBef>
              <a:spcAft>
                <a:spcPts val="0"/>
              </a:spcAft>
              <a:buSzPts val="1900"/>
              <a:buNone/>
            </a:pPr>
            <a:r>
              <a:rPr lang="en">
                <a:solidFill>
                  <a:schemeClr val="dk1"/>
                </a:solidFill>
              </a:rPr>
              <a:t>How a Primary Key Impacts Data Loading Behavior</a:t>
            </a:r>
            <a:endParaRPr/>
          </a:p>
        </p:txBody>
      </p:sp>
      <p:sp>
        <p:nvSpPr>
          <p:cNvPr id="311" name="Google Shape;311;p24"/>
          <p:cNvSpPr txBox="1">
            <a:spLocks noGrp="1"/>
          </p:cNvSpPr>
          <p:nvPr>
            <p:ph type="body" idx="1"/>
          </p:nvPr>
        </p:nvSpPr>
        <p:spPr>
          <a:xfrm>
            <a:off x="395525" y="1105075"/>
            <a:ext cx="5218800" cy="3394500"/>
          </a:xfrm>
          <a:prstGeom prst="rect">
            <a:avLst/>
          </a:prstGeom>
          <a:noFill/>
          <a:ln>
            <a:noFill/>
          </a:ln>
        </p:spPr>
        <p:txBody>
          <a:bodyPr spcFirstLastPara="1" wrap="square" lIns="81625" tIns="40800" rIns="81625" bIns="40800" anchor="t" anchorCtr="0">
            <a:noAutofit/>
          </a:bodyPr>
          <a:lstStyle/>
          <a:p>
            <a:pPr marL="457200" marR="0" lvl="0" indent="-342900" algn="l" rtl="0">
              <a:lnSpc>
                <a:spcPct val="100000"/>
              </a:lnSpc>
              <a:spcBef>
                <a:spcPts val="640"/>
              </a:spcBef>
              <a:spcAft>
                <a:spcPts val="0"/>
              </a:spcAft>
              <a:buSzPts val="1800"/>
              <a:buFont typeface="Helvetica Neue Light"/>
              <a:buChar char="●"/>
            </a:pPr>
            <a:r>
              <a:rPr lang="en" sz="1800">
                <a:latin typeface="Helvetica Neue Light"/>
                <a:ea typeface="Helvetica Neue Light"/>
                <a:cs typeface="Helvetica Neue Light"/>
                <a:sym typeface="Helvetica Neue Light"/>
              </a:rPr>
              <a:t>When a new row is added,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ThoughtSpot does an “upsert”:</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9144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UPDATE:</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If another row already exists with the same primary key, it is updated with the values in the new row.</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9144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INSERT:</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If a row with the same primary key does not exist already, the new row is inserted into the table.</a:t>
            </a:r>
            <a:endParaRPr sz="1800">
              <a:latin typeface="Helvetica Neue Light"/>
              <a:ea typeface="Helvetica Neue Light"/>
              <a:cs typeface="Helvetica Neue Light"/>
              <a:sym typeface="Helvetica Neue Light"/>
            </a:endParaRPr>
          </a:p>
        </p:txBody>
      </p:sp>
      <p:pic>
        <p:nvPicPr>
          <p:cNvPr id="312" name="Google Shape;312;p24"/>
          <p:cNvPicPr preferRelativeResize="0"/>
          <p:nvPr/>
        </p:nvPicPr>
        <p:blipFill rotWithShape="1">
          <a:blip r:embed="rId3">
            <a:alphaModFix/>
          </a:blip>
          <a:srcRect/>
          <a:stretch/>
        </p:blipFill>
        <p:spPr>
          <a:xfrm>
            <a:off x="5731161" y="1998756"/>
            <a:ext cx="3196100" cy="1966000"/>
          </a:xfrm>
          <a:prstGeom prst="rect">
            <a:avLst/>
          </a:prstGeom>
          <a:noFill/>
          <a:ln w="9525" cap="flat" cmpd="sng">
            <a:solidFill>
              <a:srgbClr val="7F7F7F"/>
            </a:solidFill>
            <a:prstDash val="solid"/>
            <a:round/>
            <a:headEnd type="none" w="sm" len="sm"/>
            <a:tailEnd type="none" w="sm" len="sm"/>
          </a:ln>
        </p:spPr>
      </p:pic>
    </p:spTree>
    <p:extLst>
      <p:ext uri="{BB962C8B-B14F-4D97-AF65-F5344CB8AC3E}">
        <p14:creationId xmlns:p14="http://schemas.microsoft.com/office/powerpoint/2010/main" val="3103326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5"/>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marR="0" lvl="0" indent="0" algn="l" rtl="0">
              <a:lnSpc>
                <a:spcPct val="100000"/>
              </a:lnSpc>
              <a:spcBef>
                <a:spcPts val="0"/>
              </a:spcBef>
              <a:spcAft>
                <a:spcPts val="0"/>
              </a:spcAft>
              <a:buClr>
                <a:schemeClr val="dk1"/>
              </a:buClr>
              <a:buSzPts val="1900"/>
              <a:buFont typeface="Helvetica Neue"/>
              <a:buNone/>
            </a:pPr>
            <a:r>
              <a:rPr lang="en"/>
              <a:t>How ThoughtSpot Differs from Transactional Databases (OLTP)</a:t>
            </a:r>
            <a:endParaRPr/>
          </a:p>
        </p:txBody>
      </p:sp>
      <p:sp>
        <p:nvSpPr>
          <p:cNvPr id="318" name="Google Shape;318;p25"/>
          <p:cNvSpPr/>
          <p:nvPr/>
        </p:nvSpPr>
        <p:spPr>
          <a:xfrm>
            <a:off x="783771" y="1171855"/>
            <a:ext cx="4572000" cy="400110"/>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319" name="Google Shape;319;p25"/>
          <p:cNvSpPr txBox="1"/>
          <p:nvPr/>
        </p:nvSpPr>
        <p:spPr>
          <a:xfrm>
            <a:off x="417675" y="1171855"/>
            <a:ext cx="4102200" cy="3394500"/>
          </a:xfrm>
          <a:prstGeom prst="rect">
            <a:avLst/>
          </a:prstGeom>
          <a:noFill/>
          <a:ln>
            <a:noFill/>
          </a:ln>
        </p:spPr>
        <p:txBody>
          <a:bodyPr spcFirstLastPara="1" wrap="square" lIns="81625" tIns="40800" rIns="81625" bIns="408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i="0" u="none" strike="noStrike" cap="none">
                <a:solidFill>
                  <a:srgbClr val="000000"/>
                </a:solidFill>
                <a:latin typeface="Helvetica Neue Light"/>
                <a:ea typeface="Helvetica Neue Light"/>
                <a:cs typeface="Helvetica Neue Light"/>
                <a:sym typeface="Helvetica Neue Light"/>
              </a:rPr>
              <a:t>Optimized for reads </a:t>
            </a:r>
            <a:br>
              <a:rPr lang="en" sz="18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(avoid using INSERT, UPDATE)</a:t>
            </a:r>
            <a:br>
              <a:rPr lang="en" sz="1800" i="0" u="none" strike="noStrike" cap="none">
                <a:solidFill>
                  <a:srgbClr val="000000"/>
                </a:solidFill>
                <a:latin typeface="Helvetica Neue Light"/>
                <a:ea typeface="Helvetica Neue Light"/>
                <a:cs typeface="Helvetica Neue Light"/>
                <a:sym typeface="Helvetica Neue Light"/>
              </a:rPr>
            </a:br>
            <a:endParaRPr sz="180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00000"/>
              </a:lnSpc>
              <a:spcBef>
                <a:spcPts val="320"/>
              </a:spcBef>
              <a:spcAft>
                <a:spcPts val="0"/>
              </a:spcAft>
              <a:buClr>
                <a:srgbClr val="000000"/>
              </a:buClr>
              <a:buSzPts val="1800"/>
              <a:buFont typeface="Helvetica Neue Light"/>
              <a:buChar char="●"/>
            </a:pPr>
            <a:r>
              <a:rPr lang="en" sz="1800" i="0" u="none" strike="noStrike" cap="none">
                <a:solidFill>
                  <a:srgbClr val="000000"/>
                </a:solidFill>
                <a:latin typeface="Helvetica Neue Light"/>
                <a:ea typeface="Helvetica Neue Light"/>
                <a:cs typeface="Helvetica Neue Light"/>
                <a:sym typeface="Helvetica Neue Light"/>
              </a:rPr>
              <a:t>Primary Key</a:t>
            </a:r>
            <a:endParaRPr sz="1800" i="0" u="none" strike="noStrike" cap="none">
              <a:solidFill>
                <a:srgbClr val="000000"/>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000000"/>
              </a:buClr>
              <a:buSzPts val="1800"/>
              <a:buFont typeface="Helvetica Neue Light"/>
              <a:buChar char="○"/>
            </a:pPr>
            <a:r>
              <a:rPr lang="en" sz="1800" i="0" u="none" strike="noStrike" cap="none">
                <a:solidFill>
                  <a:srgbClr val="000000"/>
                </a:solidFill>
                <a:latin typeface="Helvetica Neue Light"/>
                <a:ea typeface="Helvetica Neue Light"/>
                <a:cs typeface="Helvetica Neue Light"/>
                <a:sym typeface="Helvetica Neue Light"/>
              </a:rPr>
              <a:t>No enforcement of unique constraints during insertion </a:t>
            </a:r>
            <a:br>
              <a:rPr lang="en" sz="18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or deletion.</a:t>
            </a:r>
            <a:br>
              <a:rPr lang="en" sz="1800" i="0" u="none" strike="noStrike" cap="none">
                <a:solidFill>
                  <a:srgbClr val="000000"/>
                </a:solidFill>
                <a:latin typeface="Helvetica Neue Light"/>
                <a:ea typeface="Helvetica Neue Light"/>
                <a:cs typeface="Helvetica Neue Light"/>
                <a:sym typeface="Helvetica Neue Light"/>
              </a:rPr>
            </a:br>
            <a:endParaRPr sz="180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00000"/>
              </a:lnSpc>
              <a:spcBef>
                <a:spcPts val="0"/>
              </a:spcBef>
              <a:spcAft>
                <a:spcPts val="0"/>
              </a:spcAft>
              <a:buClr>
                <a:srgbClr val="000000"/>
              </a:buClr>
              <a:buSzPts val="1800"/>
              <a:buFont typeface="Helvetica Neue Light"/>
              <a:buChar char="●"/>
            </a:pPr>
            <a:r>
              <a:rPr lang="en" sz="1800" i="0" u="none" strike="noStrike" cap="none">
                <a:solidFill>
                  <a:srgbClr val="000000"/>
                </a:solidFill>
                <a:latin typeface="Helvetica Neue Light"/>
                <a:ea typeface="Helvetica Neue Light"/>
                <a:cs typeface="Helvetica Neue Light"/>
                <a:sym typeface="Helvetica Neue Light"/>
              </a:rPr>
              <a:t>Foreign Keys</a:t>
            </a:r>
            <a:endParaRPr sz="1400" i="0" u="none" strike="noStrike" cap="none">
              <a:solidFill>
                <a:srgbClr val="000000"/>
              </a:solidFill>
              <a:latin typeface="Helvetica Neue Light"/>
              <a:ea typeface="Helvetica Neue Light"/>
              <a:cs typeface="Helvetica Neue Light"/>
              <a:sym typeface="Helvetica Neue Light"/>
            </a:endParaRPr>
          </a:p>
          <a:p>
            <a:pPr marL="914400" marR="0" lvl="1" indent="-342900" algn="l" rtl="0">
              <a:lnSpc>
                <a:spcPct val="100000"/>
              </a:lnSpc>
              <a:spcBef>
                <a:spcPts val="0"/>
              </a:spcBef>
              <a:spcAft>
                <a:spcPts val="0"/>
              </a:spcAft>
              <a:buClr>
                <a:srgbClr val="000000"/>
              </a:buClr>
              <a:buSzPts val="1800"/>
              <a:buFont typeface="Helvetica Neue Light"/>
              <a:buChar char="○"/>
            </a:pPr>
            <a:r>
              <a:rPr lang="en" sz="1800" i="0" u="none" strike="noStrike" cap="none">
                <a:solidFill>
                  <a:srgbClr val="000000"/>
                </a:solidFill>
                <a:latin typeface="Helvetica Neue Light"/>
                <a:ea typeface="Helvetica Neue Light"/>
                <a:cs typeface="Helvetica Neue Light"/>
                <a:sym typeface="Helvetica Neue Light"/>
              </a:rPr>
              <a:t>No validation of referential integrity.</a:t>
            </a:r>
            <a:endParaRPr sz="140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32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20" name="Google Shape;320;p25" descr="ndefined"/>
          <p:cNvPicPr preferRelativeResize="0"/>
          <p:nvPr/>
        </p:nvPicPr>
        <p:blipFill rotWithShape="1">
          <a:blip r:embed="rId3">
            <a:alphaModFix/>
          </a:blip>
          <a:srcRect/>
          <a:stretch/>
        </p:blipFill>
        <p:spPr>
          <a:xfrm>
            <a:off x="4519875" y="1171855"/>
            <a:ext cx="4406006" cy="3553749"/>
          </a:xfrm>
          <a:prstGeom prst="rect">
            <a:avLst/>
          </a:prstGeom>
          <a:noFill/>
          <a:ln w="9525" cap="flat" cmpd="sng">
            <a:solidFill>
              <a:srgbClr val="7F7F7F"/>
            </a:solidFill>
            <a:prstDash val="solid"/>
            <a:round/>
            <a:headEnd type="none" w="sm" len="sm"/>
            <a:tailEnd type="none" w="sm" len="sm"/>
          </a:ln>
        </p:spPr>
      </p:pic>
    </p:spTree>
    <p:extLst>
      <p:ext uri="{BB962C8B-B14F-4D97-AF65-F5344CB8AC3E}">
        <p14:creationId xmlns:p14="http://schemas.microsoft.com/office/powerpoint/2010/main" val="24887503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dirty="0"/>
              <a:t>Date Dimensions</a:t>
            </a:r>
            <a:endParaRPr dirty="0"/>
          </a:p>
        </p:txBody>
      </p:sp>
      <p:sp>
        <p:nvSpPr>
          <p:cNvPr id="246" name="Google Shape;246;p15"/>
          <p:cNvSpPr txBox="1">
            <a:spLocks noGrp="1"/>
          </p:cNvSpPr>
          <p:nvPr>
            <p:ph type="body" idx="1"/>
          </p:nvPr>
        </p:nvSpPr>
        <p:spPr>
          <a:xfrm>
            <a:off x="389013" y="3569600"/>
            <a:ext cx="8511900" cy="11589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Light"/>
              <a:buChar char="●"/>
            </a:pPr>
            <a:r>
              <a:rPr lang="en" sz="1800">
                <a:latin typeface="Helvetica Neue Light"/>
                <a:ea typeface="Helvetica Neue Light"/>
                <a:cs typeface="Helvetica Neue Light"/>
                <a:sym typeface="Helvetica Neue Light"/>
              </a:rPr>
              <a:t>Remove unnecessary columns that conflict with ThoughSpot search keywords</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(day of week, day of month, is weekend)</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Use your formulas</a:t>
            </a:r>
            <a:endParaRPr sz="1800">
              <a:latin typeface="Helvetica Neue Light"/>
              <a:ea typeface="Helvetica Neue Light"/>
              <a:cs typeface="Helvetica Neue Light"/>
              <a:sym typeface="Helvetica Neue Light"/>
            </a:endParaRPr>
          </a:p>
        </p:txBody>
      </p:sp>
      <p:pic>
        <p:nvPicPr>
          <p:cNvPr id="247" name="Google Shape;247;p15"/>
          <p:cNvPicPr preferRelativeResize="0"/>
          <p:nvPr/>
        </p:nvPicPr>
        <p:blipFill rotWithShape="1">
          <a:blip r:embed="rId3">
            <a:alphaModFix/>
          </a:blip>
          <a:srcRect/>
          <a:stretch/>
        </p:blipFill>
        <p:spPr>
          <a:xfrm>
            <a:off x="1358850" y="1024366"/>
            <a:ext cx="6572225" cy="2377600"/>
          </a:xfrm>
          <a:prstGeom prst="rect">
            <a:avLst/>
          </a:prstGeom>
          <a:noFill/>
          <a:ln w="9525" cap="flat" cmpd="sng">
            <a:solidFill>
              <a:srgbClr val="666666"/>
            </a:solidFill>
            <a:prstDash val="solid"/>
            <a:round/>
            <a:headEnd type="none" w="sm" len="sm"/>
            <a:tailEnd type="none" w="sm" len="sm"/>
          </a:ln>
        </p:spPr>
      </p:pic>
    </p:spTree>
    <p:extLst>
      <p:ext uri="{BB962C8B-B14F-4D97-AF65-F5344CB8AC3E}">
        <p14:creationId xmlns:p14="http://schemas.microsoft.com/office/powerpoint/2010/main" val="262698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6"/>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Supported Data Types</a:t>
            </a:r>
            <a:endParaRPr/>
          </a:p>
        </p:txBody>
      </p:sp>
      <p:graphicFrame>
        <p:nvGraphicFramePr>
          <p:cNvPr id="326" name="Google Shape;326;p26"/>
          <p:cNvGraphicFramePr/>
          <p:nvPr/>
        </p:nvGraphicFramePr>
        <p:xfrm>
          <a:off x="583350" y="915925"/>
          <a:ext cx="7977300" cy="4038350"/>
        </p:xfrm>
        <a:graphic>
          <a:graphicData uri="http://schemas.openxmlformats.org/drawingml/2006/table">
            <a:tbl>
              <a:tblPr>
                <a:noFill/>
                <a:tableStyleId>{7BBE5D63-254C-4A14-95DC-66CED2455CFD}</a:tableStyleId>
              </a:tblPr>
              <a:tblGrid>
                <a:gridCol w="1338400">
                  <a:extLst>
                    <a:ext uri="{9D8B030D-6E8A-4147-A177-3AD203B41FA5}">
                      <a16:colId xmlns:a16="http://schemas.microsoft.com/office/drawing/2014/main" val="20000"/>
                    </a:ext>
                  </a:extLst>
                </a:gridCol>
                <a:gridCol w="2062950">
                  <a:extLst>
                    <a:ext uri="{9D8B030D-6E8A-4147-A177-3AD203B41FA5}">
                      <a16:colId xmlns:a16="http://schemas.microsoft.com/office/drawing/2014/main" val="20001"/>
                    </a:ext>
                  </a:extLst>
                </a:gridCol>
                <a:gridCol w="4575950">
                  <a:extLst>
                    <a:ext uri="{9D8B030D-6E8A-4147-A177-3AD203B41FA5}">
                      <a16:colId xmlns:a16="http://schemas.microsoft.com/office/drawing/2014/main" val="20002"/>
                    </a:ext>
                  </a:extLst>
                </a:gridCol>
              </a:tblGrid>
              <a:tr h="378450">
                <a:tc>
                  <a:txBody>
                    <a:bodyPr/>
                    <a:lstStyle/>
                    <a:p>
                      <a:pPr marL="0" lvl="0" indent="0" algn="l" rtl="0">
                        <a:spcBef>
                          <a:spcPts val="0"/>
                        </a:spcBef>
                        <a:spcAft>
                          <a:spcPts val="0"/>
                        </a:spcAft>
                        <a:buNone/>
                      </a:pPr>
                      <a:r>
                        <a:rPr lang="en" b="1">
                          <a:latin typeface="Helvetica Neue"/>
                          <a:ea typeface="Helvetica Neue"/>
                          <a:cs typeface="Helvetica Neue"/>
                          <a:sym typeface="Helvetica Neue"/>
                        </a:rPr>
                        <a:t>Kind of data</a:t>
                      </a:r>
                      <a:endParaRPr b="1">
                        <a:latin typeface="Helvetica Neue"/>
                        <a:ea typeface="Helvetica Neue"/>
                        <a:cs typeface="Helvetica Neue"/>
                        <a:sym typeface="Helvetica Neue"/>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latin typeface="Helvetica Neue"/>
                          <a:ea typeface="Helvetica Neue"/>
                          <a:cs typeface="Helvetica Neue"/>
                          <a:sym typeface="Helvetica Neue"/>
                        </a:rPr>
                        <a:t>Supported data types</a:t>
                      </a:r>
                      <a:endParaRPr b="1">
                        <a:latin typeface="Helvetica Neue"/>
                        <a:ea typeface="Helvetica Neue"/>
                        <a:cs typeface="Helvetica Neue"/>
                        <a:sym typeface="Helvetica Neue"/>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latin typeface="Helvetica Neue"/>
                          <a:ea typeface="Helvetica Neue"/>
                          <a:cs typeface="Helvetica Neue"/>
                          <a:sym typeface="Helvetica Neue"/>
                        </a:rPr>
                        <a:t>Details</a:t>
                      </a:r>
                      <a:endParaRPr b="1">
                        <a:latin typeface="Helvetica Neue"/>
                        <a:ea typeface="Helvetica Neue"/>
                        <a:cs typeface="Helvetica Neue"/>
                        <a:sym typeface="Helvetica Neue"/>
                      </a:endParaRPr>
                    </a:p>
                  </a:txBody>
                  <a:tcPr marL="91425" marR="91425" marT="91425" marB="91425">
                    <a:solidFill>
                      <a:schemeClr val="accent2"/>
                    </a:solidFill>
                  </a:tcPr>
                </a:tc>
                <a:extLst>
                  <a:ext uri="{0D108BD9-81ED-4DB2-BD59-A6C34878D82A}">
                    <a16:rowId xmlns:a16="http://schemas.microsoft.com/office/drawing/2014/main" val="10000"/>
                  </a:ext>
                </a:extLst>
              </a:tr>
              <a:tr h="856275">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Character</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VARCHAR(n)</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Specify the maximum number of characters, as in VARCHAR(255). </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The size limit is 64 MB for VARCHAR values.</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1"/>
                  </a:ext>
                </a:extLst>
              </a:tr>
              <a:tr h="580550">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Floating point</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DOUBLE</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FLOAT</a:t>
                      </a:r>
                      <a:endParaRPr>
                        <a:solidFill>
                          <a:schemeClr val="dk1"/>
                        </a:solidFill>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DOUBLE is recommended.</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2"/>
                  </a:ext>
                </a:extLst>
              </a:tr>
              <a:tr h="418850">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Boolean</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BOOL</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Can be true/false, T/F, or 1/0.</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3"/>
                  </a:ext>
                </a:extLst>
              </a:tr>
              <a:tr h="580550">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Integer</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INT</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BIGINT</a:t>
                      </a:r>
                      <a:endParaRPr>
                        <a:solidFill>
                          <a:schemeClr val="dk1"/>
                        </a:solidFill>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INT holds 32 bits.</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BIGINT holds 64 bits.</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4"/>
                  </a:ext>
                </a:extLst>
              </a:tr>
              <a:tr h="1147875">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Date or time</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DATE</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DATETIME</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TIMESTAMP</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TIME</a:t>
                      </a:r>
                      <a:endParaRPr>
                        <a:solidFill>
                          <a:schemeClr val="dk1"/>
                        </a:solidFill>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DATETIME, TIMESTAMP, AND TIME are stored at the granularity of seconds.</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TIMESTAMP is identical to DATETIME, but it is included for syntax compatibility. </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438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aphicFrame>
        <p:nvGraphicFramePr>
          <p:cNvPr id="331" name="Google Shape;331;p27"/>
          <p:cNvGraphicFramePr/>
          <p:nvPr/>
        </p:nvGraphicFramePr>
        <p:xfrm>
          <a:off x="583350" y="915925"/>
          <a:ext cx="7977300" cy="4038350"/>
        </p:xfrm>
        <a:graphic>
          <a:graphicData uri="http://schemas.openxmlformats.org/drawingml/2006/table">
            <a:tbl>
              <a:tblPr>
                <a:noFill/>
                <a:tableStyleId>{7BBE5D63-254C-4A14-95DC-66CED2455CFD}</a:tableStyleId>
              </a:tblPr>
              <a:tblGrid>
                <a:gridCol w="1338400">
                  <a:extLst>
                    <a:ext uri="{9D8B030D-6E8A-4147-A177-3AD203B41FA5}">
                      <a16:colId xmlns:a16="http://schemas.microsoft.com/office/drawing/2014/main" val="20000"/>
                    </a:ext>
                  </a:extLst>
                </a:gridCol>
                <a:gridCol w="2062950">
                  <a:extLst>
                    <a:ext uri="{9D8B030D-6E8A-4147-A177-3AD203B41FA5}">
                      <a16:colId xmlns:a16="http://schemas.microsoft.com/office/drawing/2014/main" val="20001"/>
                    </a:ext>
                  </a:extLst>
                </a:gridCol>
                <a:gridCol w="4575950">
                  <a:extLst>
                    <a:ext uri="{9D8B030D-6E8A-4147-A177-3AD203B41FA5}">
                      <a16:colId xmlns:a16="http://schemas.microsoft.com/office/drawing/2014/main" val="20002"/>
                    </a:ext>
                  </a:extLst>
                </a:gridCol>
              </a:tblGrid>
              <a:tr h="378450">
                <a:tc>
                  <a:txBody>
                    <a:bodyPr/>
                    <a:lstStyle/>
                    <a:p>
                      <a:pPr marL="0" lvl="0" indent="0" algn="l" rtl="0">
                        <a:spcBef>
                          <a:spcPts val="0"/>
                        </a:spcBef>
                        <a:spcAft>
                          <a:spcPts val="0"/>
                        </a:spcAft>
                        <a:buNone/>
                      </a:pPr>
                      <a:r>
                        <a:rPr lang="en" b="1">
                          <a:latin typeface="Helvetica Neue"/>
                          <a:ea typeface="Helvetica Neue"/>
                          <a:cs typeface="Helvetica Neue"/>
                          <a:sym typeface="Helvetica Neue"/>
                        </a:rPr>
                        <a:t>Kind of data</a:t>
                      </a:r>
                      <a:endParaRPr b="1">
                        <a:latin typeface="Helvetica Neue"/>
                        <a:ea typeface="Helvetica Neue"/>
                        <a:cs typeface="Helvetica Neue"/>
                        <a:sym typeface="Helvetica Neue"/>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latin typeface="Helvetica Neue"/>
                          <a:ea typeface="Helvetica Neue"/>
                          <a:cs typeface="Helvetica Neue"/>
                          <a:sym typeface="Helvetica Neue"/>
                        </a:rPr>
                        <a:t>Supported data types</a:t>
                      </a:r>
                      <a:endParaRPr b="1">
                        <a:latin typeface="Helvetica Neue"/>
                        <a:ea typeface="Helvetica Neue"/>
                        <a:cs typeface="Helvetica Neue"/>
                        <a:sym typeface="Helvetica Neue"/>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latin typeface="Helvetica Neue"/>
                          <a:ea typeface="Helvetica Neue"/>
                          <a:cs typeface="Helvetica Neue"/>
                          <a:sym typeface="Helvetica Neue"/>
                        </a:rPr>
                        <a:t>Details</a:t>
                      </a:r>
                      <a:endParaRPr b="1">
                        <a:latin typeface="Helvetica Neue"/>
                        <a:ea typeface="Helvetica Neue"/>
                        <a:cs typeface="Helvetica Neue"/>
                        <a:sym typeface="Helvetica Neue"/>
                      </a:endParaRPr>
                    </a:p>
                  </a:txBody>
                  <a:tcPr marL="91425" marR="91425" marT="91425" marB="91425">
                    <a:solidFill>
                      <a:schemeClr val="accent2"/>
                    </a:solidFill>
                  </a:tcPr>
                </a:tc>
                <a:extLst>
                  <a:ext uri="{0D108BD9-81ED-4DB2-BD59-A6C34878D82A}">
                    <a16:rowId xmlns:a16="http://schemas.microsoft.com/office/drawing/2014/main" val="10000"/>
                  </a:ext>
                </a:extLst>
              </a:tr>
              <a:tr h="856275">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Character</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VARCHAR(n)</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Specify the maximum number of characters, as in VARCHAR(255). </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The size limit is 64 MB for VARCHAR values.</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1"/>
                  </a:ext>
                </a:extLst>
              </a:tr>
              <a:tr h="580550">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Floating point</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DOUBLE</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FLOAT</a:t>
                      </a:r>
                      <a:endParaRPr>
                        <a:solidFill>
                          <a:schemeClr val="dk1"/>
                        </a:solidFill>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DOUBLE is recommended.</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2"/>
                  </a:ext>
                </a:extLst>
              </a:tr>
              <a:tr h="418850">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Boolean</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BOOL</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Can be true/false, T/F, or 1/0.</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3"/>
                  </a:ext>
                </a:extLst>
              </a:tr>
              <a:tr h="580550">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Integer</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INT</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BIGINT</a:t>
                      </a:r>
                      <a:endParaRPr>
                        <a:solidFill>
                          <a:schemeClr val="dk1"/>
                        </a:solidFill>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INT holds 32 bits.</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BIGINT holds 64 bits.</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4"/>
                  </a:ext>
                </a:extLst>
              </a:tr>
              <a:tr h="1147875">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Date or time</a:t>
                      </a:r>
                      <a:endParaRPr>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DATE</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DATETIME</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TIMESTAMP</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Clr>
                          <a:schemeClr val="dk1"/>
                        </a:buClr>
                        <a:buSzPts val="1400"/>
                        <a:buFont typeface="Helvetica Neue Light"/>
                        <a:buChar char="●"/>
                      </a:pPr>
                      <a:r>
                        <a:rPr lang="en">
                          <a:solidFill>
                            <a:schemeClr val="dk1"/>
                          </a:solidFill>
                          <a:latin typeface="Helvetica Neue Light"/>
                          <a:ea typeface="Helvetica Neue Light"/>
                          <a:cs typeface="Helvetica Neue Light"/>
                          <a:sym typeface="Helvetica Neue Light"/>
                        </a:rPr>
                        <a:t>TIME</a:t>
                      </a:r>
                      <a:endParaRPr>
                        <a:solidFill>
                          <a:schemeClr val="dk1"/>
                        </a:solidFill>
                        <a:latin typeface="Helvetica Neue Light"/>
                        <a:ea typeface="Helvetica Neue Light"/>
                        <a:cs typeface="Helvetica Neue Light"/>
                        <a:sym typeface="Helvetica Neue Light"/>
                      </a:endParaRPr>
                    </a:p>
                  </a:txBody>
                  <a:tcPr marL="91425" marR="91425" marT="91425" marB="91425">
                    <a:solidFill>
                      <a:srgbClr val="FFFFFF"/>
                    </a:solidFill>
                  </a:tcPr>
                </a:tc>
                <a:tc>
                  <a:txBody>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DATETIME, TIMESTAMP, AND TIME are stored at the granularity of seconds.</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TIMESTAMP is identical to DATETIME, but it is included for syntax compatibility. </a:t>
                      </a:r>
                      <a:endParaRPr>
                        <a:latin typeface="Helvetica Neue Light"/>
                        <a:ea typeface="Helvetica Neue Light"/>
                        <a:cs typeface="Helvetica Neue Light"/>
                        <a:sym typeface="Helvetica Neue Light"/>
                      </a:endParaRPr>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sp>
        <p:nvSpPr>
          <p:cNvPr id="332" name="Google Shape;332;p27"/>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Supported Data Types</a:t>
            </a:r>
            <a:endParaRPr/>
          </a:p>
        </p:txBody>
      </p:sp>
      <p:sp>
        <p:nvSpPr>
          <p:cNvPr id="333" name="Google Shape;333;p27"/>
          <p:cNvSpPr/>
          <p:nvPr/>
        </p:nvSpPr>
        <p:spPr>
          <a:xfrm>
            <a:off x="3101225" y="378275"/>
            <a:ext cx="5430900" cy="2329800"/>
          </a:xfrm>
          <a:prstGeom prst="wedgeEllipseCallout">
            <a:avLst>
              <a:gd name="adj1" fmla="val -67410"/>
              <a:gd name="adj2" fmla="val 16556"/>
            </a:avLst>
          </a:prstGeom>
          <a:solidFill>
            <a:srgbClr val="FDFC3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7"/>
          <p:cNvSpPr txBox="1"/>
          <p:nvPr/>
        </p:nvSpPr>
        <p:spPr>
          <a:xfrm>
            <a:off x="3242225" y="433325"/>
            <a:ext cx="5148900" cy="50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i="0" u="none" strike="noStrike" cap="none">
                <a:solidFill>
                  <a:srgbClr val="000000"/>
                </a:solidFill>
                <a:latin typeface="Helvetica Neue Light"/>
                <a:ea typeface="Helvetica Neue Light"/>
                <a:cs typeface="Helvetica Neue Light"/>
                <a:sym typeface="Helvetica Neue Light"/>
              </a:rPr>
              <a:t>Wait! </a:t>
            </a:r>
            <a:br>
              <a:rPr lang="en" sz="2400" i="0" u="none" strike="noStrike" cap="none">
                <a:solidFill>
                  <a:srgbClr val="000000"/>
                </a:solidFill>
                <a:latin typeface="Helvetica Neue Light"/>
                <a:ea typeface="Helvetica Neue Light"/>
                <a:cs typeface="Helvetica Neue Light"/>
                <a:sym typeface="Helvetica Neue Light"/>
              </a:rPr>
            </a:br>
            <a:r>
              <a:rPr lang="en" sz="2400" i="0" u="none" strike="noStrike" cap="none">
                <a:solidFill>
                  <a:srgbClr val="000000"/>
                </a:solidFill>
                <a:latin typeface="Helvetica Neue Light"/>
                <a:ea typeface="Helvetica Neue Light"/>
                <a:cs typeface="Helvetica Neue Light"/>
                <a:sym typeface="Helvetica Neue Light"/>
              </a:rPr>
              <a:t>What about geographical data?</a:t>
            </a:r>
            <a:br>
              <a:rPr lang="en" sz="2400" i="0" u="none" strike="noStrike" cap="none">
                <a:solidFill>
                  <a:srgbClr val="000000"/>
                </a:solidFill>
                <a:latin typeface="Helvetica Neue Light"/>
                <a:ea typeface="Helvetica Neue Light"/>
                <a:cs typeface="Helvetica Neue Light"/>
                <a:sym typeface="Helvetica Neue Light"/>
              </a:rPr>
            </a:br>
            <a:br>
              <a:rPr lang="en" sz="24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Load that data as VARCHAR </a:t>
            </a:r>
            <a:br>
              <a:rPr lang="en" sz="18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(or DOUBLE for longitude &amp; latitude)</a:t>
            </a:r>
            <a:endParaRPr sz="1800" i="0" u="none" strike="noStrike" cap="none">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51089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dirty="0" err="1"/>
              <a:t>DataFlow</a:t>
            </a:r>
            <a:r>
              <a:rPr lang="en" sz="2400" dirty="0"/>
              <a:t> Overview</a:t>
            </a:r>
            <a:endParaRPr sz="2400" i="0" u="none" strike="noStrike" cap="none" dirty="0">
              <a:solidFill>
                <a:srgbClr val="FFFFFF"/>
              </a:solidFill>
            </a:endParaRPr>
          </a:p>
        </p:txBody>
      </p:sp>
    </p:spTree>
    <p:extLst>
      <p:ext uri="{BB962C8B-B14F-4D97-AF65-F5344CB8AC3E}">
        <p14:creationId xmlns:p14="http://schemas.microsoft.com/office/powerpoint/2010/main" val="2355959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Overview</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3260170"/>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Load data easily into </a:t>
            </a:r>
            <a:r>
              <a:rPr lang="en-US" dirty="0" err="1">
                <a:latin typeface="Helvetica Light" charset="0"/>
                <a:ea typeface="Helvetica Light" charset="0"/>
                <a:cs typeface="Helvetica Light" charset="0"/>
                <a:sym typeface="Helvetica Neue Light"/>
              </a:rPr>
              <a:t>ThoughtSpot’s</a:t>
            </a:r>
            <a:r>
              <a:rPr lang="en-US" dirty="0">
                <a:latin typeface="Helvetica Light" charset="0"/>
                <a:ea typeface="Helvetica Light" charset="0"/>
                <a:cs typeface="Helvetica Light" charset="0"/>
                <a:sym typeface="Helvetica Neue Light"/>
              </a:rPr>
              <a:t> in-memory engine.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Introducing </a:t>
            </a:r>
            <a:r>
              <a:rPr lang="en-US" dirty="0" err="1">
                <a:latin typeface="Helvetica Light" charset="0"/>
                <a:ea typeface="Helvetica Light" charset="0"/>
                <a:cs typeface="Helvetica Light" charset="0"/>
                <a:sym typeface="Helvetica Neue Light"/>
              </a:rPr>
              <a:t>DataFlow</a:t>
            </a:r>
            <a:r>
              <a:rPr lang="en-US" dirty="0">
                <a:latin typeface="Helvetica Light" charset="0"/>
                <a:ea typeface="Helvetica Light" charset="0"/>
                <a:cs typeface="Helvetica Light" charset="0"/>
                <a:sym typeface="Helvetica Neue Light"/>
              </a:rPr>
              <a:t>: </a:t>
            </a:r>
          </a:p>
          <a:p>
            <a:r>
              <a:rPr lang="en-US" dirty="0">
                <a:latin typeface="Helvetica Light" charset="0"/>
                <a:ea typeface="Helvetica Light" charset="0"/>
                <a:cs typeface="Helvetica Light" charset="0"/>
                <a:sym typeface="Helvetica Neue Light"/>
              </a:rPr>
              <a:t>Graphical, analyst-friendly interface</a:t>
            </a:r>
          </a:p>
          <a:p>
            <a:r>
              <a:rPr lang="en-US" dirty="0">
                <a:latin typeface="Helvetica Light" charset="0"/>
                <a:ea typeface="Helvetica Light" charset="0"/>
                <a:cs typeface="Helvetica Light" charset="0"/>
                <a:sym typeface="Helvetica Neue Light"/>
              </a:rPr>
              <a:t>Code-free experience </a:t>
            </a:r>
          </a:p>
          <a:p>
            <a:r>
              <a:rPr lang="en-US" dirty="0">
                <a:latin typeface="Helvetica Light" charset="0"/>
                <a:ea typeface="Helvetica Light" charset="0"/>
                <a:cs typeface="Helvetica Light" charset="0"/>
                <a:sym typeface="Helvetica Neue Light"/>
              </a:rPr>
              <a:t>Supports popular data sources</a:t>
            </a:r>
          </a:p>
          <a:p>
            <a:r>
              <a:rPr lang="en-US" dirty="0">
                <a:latin typeface="Helvetica Light" charset="0"/>
                <a:ea typeface="Helvetica Light" charset="0"/>
                <a:cs typeface="Helvetica Light" charset="0"/>
                <a:sym typeface="Helvetica Neue Light"/>
              </a:rPr>
              <a:t>Schedule sync to refresh your data</a:t>
            </a:r>
          </a:p>
          <a:p>
            <a:r>
              <a:rPr lang="en-US" dirty="0">
                <a:latin typeface="Helvetica Light" charset="0"/>
                <a:ea typeface="Helvetica Light" charset="0"/>
                <a:cs typeface="Helvetica Light" charset="0"/>
                <a:sym typeface="Helvetica Neue Light"/>
              </a:rPr>
              <a:t>Visualizations in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stay current</a:t>
            </a:r>
          </a:p>
          <a:p>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697" y="2651652"/>
            <a:ext cx="1994704" cy="1994704"/>
          </a:xfrm>
          <a:prstGeom prst="rect">
            <a:avLst/>
          </a:prstGeom>
        </p:spPr>
      </p:pic>
    </p:spTree>
    <p:extLst>
      <p:ext uri="{BB962C8B-B14F-4D97-AF65-F5344CB8AC3E}">
        <p14:creationId xmlns:p14="http://schemas.microsoft.com/office/powerpoint/2010/main" val="19343110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Use Cases</a:t>
            </a:r>
            <a:endParaRPr sz="2600" u="none" strike="noStrike" cap="none" dirty="0">
              <a:solidFill>
                <a:srgbClr val="2E3037"/>
              </a:solidFill>
              <a:latin typeface="Helvetica Light" charset="0"/>
              <a:ea typeface="Helvetica Light" charset="0"/>
              <a:cs typeface="Helvetica Light" charset="0"/>
            </a:endParaRPr>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8" name="Google Shape;782;p125">
            <a:extLst>
              <a:ext uri="{FF2B5EF4-FFF2-40B4-BE49-F238E27FC236}">
                <a16:creationId xmlns:a16="http://schemas.microsoft.com/office/drawing/2014/main" id="{BE127A15-D966-A746-A9BB-310A8F6A43F3}"/>
              </a:ext>
            </a:extLst>
          </p:cNvPr>
          <p:cNvSpPr txBox="1"/>
          <p:nvPr/>
        </p:nvSpPr>
        <p:spPr>
          <a:xfrm>
            <a:off x="1026680" y="1452095"/>
            <a:ext cx="2159700" cy="479700"/>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500" dirty="0">
                <a:latin typeface="Helvetica Neue Light" charset="0"/>
                <a:ea typeface="Helvetica Neue Light" charset="0"/>
                <a:cs typeface="Helvetica Neue Light" charset="0"/>
                <a:sym typeface="Helvetica Neue"/>
              </a:rPr>
              <a:t>Cached In-Memory</a:t>
            </a:r>
            <a:endParaRPr sz="1500" dirty="0">
              <a:latin typeface="Helvetica Neue Light" charset="0"/>
              <a:ea typeface="Helvetica Neue Light" charset="0"/>
              <a:cs typeface="Helvetica Neue Light" charset="0"/>
              <a:sym typeface="Helvetica Neue"/>
            </a:endParaRPr>
          </a:p>
        </p:txBody>
      </p:sp>
      <p:sp>
        <p:nvSpPr>
          <p:cNvPr id="9" name="Google Shape;784;p125">
            <a:extLst>
              <a:ext uri="{FF2B5EF4-FFF2-40B4-BE49-F238E27FC236}">
                <a16:creationId xmlns:a16="http://schemas.microsoft.com/office/drawing/2014/main" id="{8DDECC7A-334F-CE4D-8841-13CA26C98F81}"/>
              </a:ext>
            </a:extLst>
          </p:cNvPr>
          <p:cNvSpPr/>
          <p:nvPr/>
        </p:nvSpPr>
        <p:spPr>
          <a:xfrm>
            <a:off x="1009855" y="1998478"/>
            <a:ext cx="2159700" cy="1432638"/>
          </a:xfrm>
          <a:prstGeom prst="rect">
            <a:avLst/>
          </a:prstGeom>
          <a:solidFill>
            <a:schemeClr val="tx1">
              <a:lumMod val="85000"/>
              <a:lumOff val="15000"/>
            </a:schemeClr>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latin typeface="Helvetica Neue"/>
              <a:ea typeface="Helvetica Neue"/>
              <a:cs typeface="Helvetica Neue"/>
              <a:sym typeface="Helvetica Neue"/>
            </a:endParaRPr>
          </a:p>
        </p:txBody>
      </p:sp>
      <p:sp>
        <p:nvSpPr>
          <p:cNvPr id="10" name="Google Shape;785;p125">
            <a:extLst>
              <a:ext uri="{FF2B5EF4-FFF2-40B4-BE49-F238E27FC236}">
                <a16:creationId xmlns:a16="http://schemas.microsoft.com/office/drawing/2014/main" id="{4F3DAB9C-4324-EB43-B544-E365A62696FB}"/>
              </a:ext>
            </a:extLst>
          </p:cNvPr>
          <p:cNvSpPr/>
          <p:nvPr/>
        </p:nvSpPr>
        <p:spPr>
          <a:xfrm>
            <a:off x="1116505" y="2164784"/>
            <a:ext cx="1957500" cy="356871"/>
          </a:xfrm>
          <a:prstGeom prst="rect">
            <a:avLst/>
          </a:prstGeom>
          <a:solidFill>
            <a:srgbClr val="FFFFFF"/>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r>
              <a:rPr lang="en-US" dirty="0">
                <a:latin typeface="Helvetica Neue Light" charset="0"/>
                <a:ea typeface="Helvetica Neue Light" charset="0"/>
                <a:cs typeface="Helvetica Neue Light" charset="0"/>
                <a:sym typeface="Helvetica Neue"/>
              </a:rPr>
              <a:t>BI Layer</a:t>
            </a:r>
            <a:endParaRPr dirty="0">
              <a:latin typeface="Helvetica Neue Light" charset="0"/>
              <a:ea typeface="Helvetica Neue Light" charset="0"/>
              <a:cs typeface="Helvetica Neue Light" charset="0"/>
              <a:sym typeface="Helvetica Neue"/>
            </a:endParaRPr>
          </a:p>
        </p:txBody>
      </p:sp>
      <p:cxnSp>
        <p:nvCxnSpPr>
          <p:cNvPr id="11" name="Google Shape;787;p125">
            <a:extLst>
              <a:ext uri="{FF2B5EF4-FFF2-40B4-BE49-F238E27FC236}">
                <a16:creationId xmlns:a16="http://schemas.microsoft.com/office/drawing/2014/main" id="{4EA33121-3AAE-8F42-8697-916D7DCE5CDE}"/>
              </a:ext>
            </a:extLst>
          </p:cNvPr>
          <p:cNvCxnSpPr/>
          <p:nvPr/>
        </p:nvCxnSpPr>
        <p:spPr>
          <a:xfrm flipV="1">
            <a:off x="2084154" y="3505703"/>
            <a:ext cx="0" cy="328985"/>
          </a:xfrm>
          <a:prstGeom prst="straightConnector1">
            <a:avLst/>
          </a:prstGeom>
          <a:noFill/>
          <a:ln w="28575" cap="flat" cmpd="sng">
            <a:solidFill>
              <a:srgbClr val="403E41"/>
            </a:solidFill>
            <a:prstDash val="solid"/>
            <a:round/>
            <a:headEnd type="none" w="sm" len="sm"/>
            <a:tailEnd type="triangle" w="med" len="med"/>
          </a:ln>
        </p:spPr>
      </p:cxnSp>
      <p:sp>
        <p:nvSpPr>
          <p:cNvPr id="12" name="Google Shape;788;p125">
            <a:extLst>
              <a:ext uri="{FF2B5EF4-FFF2-40B4-BE49-F238E27FC236}">
                <a16:creationId xmlns:a16="http://schemas.microsoft.com/office/drawing/2014/main" id="{91E9A708-4CD7-FA4E-8736-CB13425070A0}"/>
              </a:ext>
            </a:extLst>
          </p:cNvPr>
          <p:cNvSpPr txBox="1"/>
          <p:nvPr/>
        </p:nvSpPr>
        <p:spPr>
          <a:xfrm>
            <a:off x="2350047" y="3520784"/>
            <a:ext cx="1061100" cy="349500"/>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US" sz="1500" dirty="0">
                <a:latin typeface="Helvetica Neue Light" charset="0"/>
                <a:ea typeface="Helvetica Neue Light" charset="0"/>
                <a:cs typeface="Helvetica Neue Light" charset="0"/>
                <a:sym typeface="Helvetica Neue"/>
              </a:rPr>
              <a:t>Data Load</a:t>
            </a:r>
            <a:endParaRPr sz="1500" dirty="0">
              <a:latin typeface="Helvetica Neue Light" charset="0"/>
              <a:ea typeface="Helvetica Neue Light" charset="0"/>
              <a:cs typeface="Helvetica Neue Light" charset="0"/>
              <a:sym typeface="Helvetica Neue"/>
            </a:endParaRPr>
          </a:p>
        </p:txBody>
      </p:sp>
      <p:cxnSp>
        <p:nvCxnSpPr>
          <p:cNvPr id="13" name="Google Shape;789;p125">
            <a:extLst>
              <a:ext uri="{FF2B5EF4-FFF2-40B4-BE49-F238E27FC236}">
                <a16:creationId xmlns:a16="http://schemas.microsoft.com/office/drawing/2014/main" id="{B10D4CE1-C6B6-EA44-AE91-5AFD1439B575}"/>
              </a:ext>
            </a:extLst>
          </p:cNvPr>
          <p:cNvCxnSpPr/>
          <p:nvPr/>
        </p:nvCxnSpPr>
        <p:spPr>
          <a:xfrm>
            <a:off x="2078604" y="2588337"/>
            <a:ext cx="5550" cy="252658"/>
          </a:xfrm>
          <a:prstGeom prst="straightConnector1">
            <a:avLst/>
          </a:prstGeom>
          <a:noFill/>
          <a:ln w="9525" cap="flat" cmpd="sng">
            <a:solidFill>
              <a:srgbClr val="4E55FD"/>
            </a:solidFill>
            <a:prstDash val="solid"/>
            <a:round/>
            <a:headEnd type="triangle" w="med" len="med"/>
            <a:tailEnd type="triangle" w="med" len="med"/>
          </a:ln>
        </p:spPr>
      </p:cxnSp>
      <p:sp>
        <p:nvSpPr>
          <p:cNvPr id="14" name="Google Shape;793;p125">
            <a:extLst>
              <a:ext uri="{FF2B5EF4-FFF2-40B4-BE49-F238E27FC236}">
                <a16:creationId xmlns:a16="http://schemas.microsoft.com/office/drawing/2014/main" id="{3BFC5EB9-7A49-CD43-BCD7-DE168EC305C9}"/>
              </a:ext>
            </a:extLst>
          </p:cNvPr>
          <p:cNvSpPr txBox="1"/>
          <p:nvPr/>
        </p:nvSpPr>
        <p:spPr>
          <a:xfrm>
            <a:off x="5886097" y="1451807"/>
            <a:ext cx="2159700" cy="479700"/>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500" dirty="0">
                <a:latin typeface="Helvetica Neue Light" charset="0"/>
                <a:ea typeface="Helvetica Neue Light" charset="0"/>
                <a:cs typeface="Helvetica Neue Light" charset="0"/>
                <a:sym typeface="Helvetica Neue"/>
              </a:rPr>
              <a:t>Embrace</a:t>
            </a:r>
            <a:endParaRPr sz="1500" dirty="0">
              <a:latin typeface="Helvetica Neue Light" charset="0"/>
              <a:ea typeface="Helvetica Neue Light" charset="0"/>
              <a:cs typeface="Helvetica Neue Light" charset="0"/>
              <a:sym typeface="Helvetica Neue"/>
            </a:endParaRPr>
          </a:p>
        </p:txBody>
      </p:sp>
      <p:sp>
        <p:nvSpPr>
          <p:cNvPr id="15" name="Google Shape;796;p125">
            <a:extLst>
              <a:ext uri="{FF2B5EF4-FFF2-40B4-BE49-F238E27FC236}">
                <a16:creationId xmlns:a16="http://schemas.microsoft.com/office/drawing/2014/main" id="{09A115EF-2128-CD49-A6A0-56FE4B83222F}"/>
              </a:ext>
            </a:extLst>
          </p:cNvPr>
          <p:cNvSpPr txBox="1"/>
          <p:nvPr/>
        </p:nvSpPr>
        <p:spPr>
          <a:xfrm>
            <a:off x="7041710" y="3515956"/>
            <a:ext cx="1569900" cy="349500"/>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US" sz="1500" dirty="0">
                <a:latin typeface="Helvetica Neue Light" charset="0"/>
                <a:ea typeface="Helvetica Neue Light" charset="0"/>
                <a:cs typeface="Helvetica Neue Light" charset="0"/>
                <a:sym typeface="Helvetica Neue"/>
              </a:rPr>
              <a:t>Live-Queries</a:t>
            </a:r>
            <a:endParaRPr sz="1500" dirty="0">
              <a:latin typeface="Helvetica Neue Light" charset="0"/>
              <a:ea typeface="Helvetica Neue Light" charset="0"/>
              <a:cs typeface="Helvetica Neue Light" charset="0"/>
              <a:sym typeface="Helvetica Neue"/>
            </a:endParaRPr>
          </a:p>
        </p:txBody>
      </p:sp>
      <p:pic>
        <p:nvPicPr>
          <p:cNvPr id="16" name="Picture 15">
            <a:extLst>
              <a:ext uri="{FF2B5EF4-FFF2-40B4-BE49-F238E27FC236}">
                <a16:creationId xmlns:a16="http://schemas.microsoft.com/office/drawing/2014/main" id="{ED1F60AB-5252-E340-814F-EF352DA49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380" y="1222654"/>
            <a:ext cx="371876" cy="371876"/>
          </a:xfrm>
          <a:prstGeom prst="ellipse">
            <a:avLst/>
          </a:prstGeom>
        </p:spPr>
      </p:pic>
      <p:pic>
        <p:nvPicPr>
          <p:cNvPr id="17" name="Google Shape;275;p4" descr="mage result for bigquery logo">
            <a:extLst>
              <a:ext uri="{FF2B5EF4-FFF2-40B4-BE49-F238E27FC236}">
                <a16:creationId xmlns:a16="http://schemas.microsoft.com/office/drawing/2014/main" id="{D4AC44E5-2207-AB47-80D4-B0E0F20FD621}"/>
              </a:ext>
            </a:extLst>
          </p:cNvPr>
          <p:cNvPicPr preferRelativeResize="0"/>
          <p:nvPr/>
        </p:nvPicPr>
        <p:blipFill rotWithShape="1">
          <a:blip r:embed="rId4">
            <a:alphaModFix/>
          </a:blip>
          <a:srcRect l="6770" r="54467"/>
          <a:stretch/>
        </p:blipFill>
        <p:spPr>
          <a:xfrm>
            <a:off x="6423912" y="3936865"/>
            <a:ext cx="447470" cy="438731"/>
          </a:xfrm>
          <a:prstGeom prst="rect">
            <a:avLst/>
          </a:prstGeom>
          <a:noFill/>
          <a:ln>
            <a:noFill/>
          </a:ln>
        </p:spPr>
      </p:pic>
      <p:pic>
        <p:nvPicPr>
          <p:cNvPr id="18" name="Google Shape;276;p4" descr="mage result for azure data warehouse logo">
            <a:extLst>
              <a:ext uri="{FF2B5EF4-FFF2-40B4-BE49-F238E27FC236}">
                <a16:creationId xmlns:a16="http://schemas.microsoft.com/office/drawing/2014/main" id="{791757E7-ADA9-4243-8E9E-804A7E9C0896}"/>
              </a:ext>
            </a:extLst>
          </p:cNvPr>
          <p:cNvPicPr preferRelativeResize="0"/>
          <p:nvPr/>
        </p:nvPicPr>
        <p:blipFill rotWithShape="1">
          <a:blip r:embed="rId5">
            <a:alphaModFix/>
          </a:blip>
          <a:srcRect/>
          <a:stretch/>
        </p:blipFill>
        <p:spPr>
          <a:xfrm>
            <a:off x="7397089" y="3996667"/>
            <a:ext cx="388736" cy="348398"/>
          </a:xfrm>
          <a:prstGeom prst="rect">
            <a:avLst/>
          </a:prstGeom>
          <a:noFill/>
          <a:ln>
            <a:noFill/>
          </a:ln>
        </p:spPr>
      </p:pic>
      <p:pic>
        <p:nvPicPr>
          <p:cNvPr id="19" name="Google Shape;249;p4">
            <a:extLst>
              <a:ext uri="{FF2B5EF4-FFF2-40B4-BE49-F238E27FC236}">
                <a16:creationId xmlns:a16="http://schemas.microsoft.com/office/drawing/2014/main" id="{5A162213-BCA1-414D-955C-BFF1F13AA8BE}"/>
              </a:ext>
            </a:extLst>
          </p:cNvPr>
          <p:cNvPicPr preferRelativeResize="0"/>
          <p:nvPr/>
        </p:nvPicPr>
        <p:blipFill rotWithShape="1">
          <a:blip r:embed="rId6">
            <a:alphaModFix/>
          </a:blip>
          <a:srcRect/>
          <a:stretch/>
        </p:blipFill>
        <p:spPr>
          <a:xfrm>
            <a:off x="1955310" y="3905403"/>
            <a:ext cx="257689" cy="428203"/>
          </a:xfrm>
          <a:prstGeom prst="rect">
            <a:avLst/>
          </a:prstGeom>
          <a:noFill/>
          <a:ln>
            <a:noFill/>
          </a:ln>
        </p:spPr>
      </p:pic>
      <p:pic>
        <p:nvPicPr>
          <p:cNvPr id="20" name="Picture 19">
            <a:extLst>
              <a:ext uri="{FF2B5EF4-FFF2-40B4-BE49-F238E27FC236}">
                <a16:creationId xmlns:a16="http://schemas.microsoft.com/office/drawing/2014/main" id="{0CAFD95E-606F-3E4F-B545-04CC243AB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6774" y="1222653"/>
            <a:ext cx="382205" cy="380008"/>
          </a:xfrm>
          <a:prstGeom prst="ellipse">
            <a:avLst/>
          </a:prstGeom>
        </p:spPr>
      </p:pic>
      <p:sp>
        <p:nvSpPr>
          <p:cNvPr id="21" name="Google Shape;785;p125">
            <a:extLst>
              <a:ext uri="{FF2B5EF4-FFF2-40B4-BE49-F238E27FC236}">
                <a16:creationId xmlns:a16="http://schemas.microsoft.com/office/drawing/2014/main" id="{16CE2735-F94D-2248-97FA-9541A59F46AF}"/>
              </a:ext>
            </a:extLst>
          </p:cNvPr>
          <p:cNvSpPr/>
          <p:nvPr/>
        </p:nvSpPr>
        <p:spPr>
          <a:xfrm>
            <a:off x="1116505" y="2938994"/>
            <a:ext cx="1957500" cy="356871"/>
          </a:xfrm>
          <a:prstGeom prst="rect">
            <a:avLst/>
          </a:prstGeom>
          <a:solidFill>
            <a:srgbClr val="FFFFFF"/>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r>
              <a:rPr lang="en-US" dirty="0">
                <a:latin typeface="Helvetica Neue Light" charset="0"/>
                <a:ea typeface="Helvetica Neue Light" charset="0"/>
                <a:cs typeface="Helvetica Neue Light" charset="0"/>
                <a:sym typeface="Helvetica Neue"/>
              </a:rPr>
              <a:t>Falcon</a:t>
            </a:r>
          </a:p>
        </p:txBody>
      </p:sp>
      <p:sp>
        <p:nvSpPr>
          <p:cNvPr id="22" name="Google Shape;782;p125">
            <a:extLst>
              <a:ext uri="{FF2B5EF4-FFF2-40B4-BE49-F238E27FC236}">
                <a16:creationId xmlns:a16="http://schemas.microsoft.com/office/drawing/2014/main" id="{CA606636-09A1-1649-8DD3-38259BFD4C21}"/>
              </a:ext>
            </a:extLst>
          </p:cNvPr>
          <p:cNvSpPr txBox="1"/>
          <p:nvPr/>
        </p:nvSpPr>
        <p:spPr>
          <a:xfrm>
            <a:off x="1116505" y="4355520"/>
            <a:ext cx="2159700" cy="479700"/>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200" dirty="0">
                <a:latin typeface="Helvetica Neue Light" charset="0"/>
                <a:ea typeface="Helvetica Neue Light" charset="0"/>
                <a:cs typeface="Helvetica Neue Light" charset="0"/>
                <a:sym typeface="Helvetica Neue"/>
              </a:rPr>
              <a:t>External database, CSVs, Apps, etc.</a:t>
            </a:r>
            <a:endParaRPr sz="1200" dirty="0">
              <a:latin typeface="Helvetica Neue Light" charset="0"/>
              <a:ea typeface="Helvetica Neue Light" charset="0"/>
              <a:cs typeface="Helvetica Neue Light" charset="0"/>
              <a:sym typeface="Helvetica Neue"/>
            </a:endParaRPr>
          </a:p>
        </p:txBody>
      </p:sp>
      <p:sp>
        <p:nvSpPr>
          <p:cNvPr id="23" name="Google Shape;784;p125">
            <a:extLst>
              <a:ext uri="{FF2B5EF4-FFF2-40B4-BE49-F238E27FC236}">
                <a16:creationId xmlns:a16="http://schemas.microsoft.com/office/drawing/2014/main" id="{3A9CD008-B3D0-5A42-A82D-D3E00C2676EA}"/>
              </a:ext>
            </a:extLst>
          </p:cNvPr>
          <p:cNvSpPr/>
          <p:nvPr/>
        </p:nvSpPr>
        <p:spPr>
          <a:xfrm>
            <a:off x="5860017" y="2001227"/>
            <a:ext cx="2159700" cy="1432638"/>
          </a:xfrm>
          <a:prstGeom prst="rect">
            <a:avLst/>
          </a:prstGeom>
          <a:solidFill>
            <a:schemeClr val="tx1">
              <a:lumMod val="85000"/>
              <a:lumOff val="15000"/>
            </a:schemeClr>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latin typeface="Helvetica Neue"/>
              <a:ea typeface="Helvetica Neue"/>
              <a:cs typeface="Helvetica Neue"/>
              <a:sym typeface="Helvetica Neue"/>
            </a:endParaRPr>
          </a:p>
        </p:txBody>
      </p:sp>
      <p:sp>
        <p:nvSpPr>
          <p:cNvPr id="24" name="Google Shape;785;p125">
            <a:extLst>
              <a:ext uri="{FF2B5EF4-FFF2-40B4-BE49-F238E27FC236}">
                <a16:creationId xmlns:a16="http://schemas.microsoft.com/office/drawing/2014/main" id="{CE571B39-437E-3248-B484-94E668E8E6DB}"/>
              </a:ext>
            </a:extLst>
          </p:cNvPr>
          <p:cNvSpPr/>
          <p:nvPr/>
        </p:nvSpPr>
        <p:spPr>
          <a:xfrm>
            <a:off x="5959127" y="2539111"/>
            <a:ext cx="1957500" cy="356871"/>
          </a:xfrm>
          <a:prstGeom prst="rect">
            <a:avLst/>
          </a:prstGeom>
          <a:solidFill>
            <a:srgbClr val="FFFFFF"/>
          </a:solidFill>
          <a:ln w="9525" cap="flat" cmpd="sng">
            <a:solidFill>
              <a:srgbClr val="403E41"/>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r>
              <a:rPr lang="en-US" dirty="0">
                <a:latin typeface="Helvetica Neue Light" charset="0"/>
                <a:ea typeface="Helvetica Neue Light" charset="0"/>
                <a:cs typeface="Helvetica Neue Light" charset="0"/>
                <a:sym typeface="Helvetica Neue"/>
              </a:rPr>
              <a:t>BI Layer</a:t>
            </a:r>
            <a:endParaRPr dirty="0">
              <a:latin typeface="Helvetica Neue Light" charset="0"/>
              <a:ea typeface="Helvetica Neue Light" charset="0"/>
              <a:cs typeface="Helvetica Neue Light" charset="0"/>
              <a:sym typeface="Helvetica Neue"/>
            </a:endParaRPr>
          </a:p>
        </p:txBody>
      </p:sp>
      <p:cxnSp>
        <p:nvCxnSpPr>
          <p:cNvPr id="25" name="Google Shape;787;p125">
            <a:extLst>
              <a:ext uri="{FF2B5EF4-FFF2-40B4-BE49-F238E27FC236}">
                <a16:creationId xmlns:a16="http://schemas.microsoft.com/office/drawing/2014/main" id="{3A82F14D-3D1E-2149-A768-8285D09B570D}"/>
              </a:ext>
            </a:extLst>
          </p:cNvPr>
          <p:cNvCxnSpPr/>
          <p:nvPr/>
        </p:nvCxnSpPr>
        <p:spPr>
          <a:xfrm>
            <a:off x="6871381" y="3452413"/>
            <a:ext cx="10055" cy="465914"/>
          </a:xfrm>
          <a:prstGeom prst="straightConnector1">
            <a:avLst/>
          </a:prstGeom>
          <a:noFill/>
          <a:ln w="28575" cap="flat" cmpd="sng">
            <a:solidFill>
              <a:srgbClr val="403E41"/>
            </a:solidFill>
            <a:prstDash val="solid"/>
            <a:round/>
            <a:headEnd type="none" w="sm" len="sm"/>
            <a:tailEnd type="triangle" w="med" len="med"/>
          </a:ln>
        </p:spPr>
      </p:cxnSp>
      <p:sp>
        <p:nvSpPr>
          <p:cNvPr id="26" name="Google Shape;782;p125">
            <a:extLst>
              <a:ext uri="{FF2B5EF4-FFF2-40B4-BE49-F238E27FC236}">
                <a16:creationId xmlns:a16="http://schemas.microsoft.com/office/drawing/2014/main" id="{C02AE62C-3AD2-3D4A-9DD7-DE3F749FE2DB}"/>
              </a:ext>
            </a:extLst>
          </p:cNvPr>
          <p:cNvSpPr txBox="1"/>
          <p:nvPr/>
        </p:nvSpPr>
        <p:spPr>
          <a:xfrm>
            <a:off x="6005788" y="4375595"/>
            <a:ext cx="2016533" cy="332622"/>
          </a:xfrm>
          <a:prstGeom prst="rect">
            <a:avLst/>
          </a:prstGeom>
          <a:noFill/>
          <a:ln>
            <a:noFill/>
          </a:ln>
        </p:spPr>
        <p:txBody>
          <a:bodyPr spcFirstLastPara="1" wrap="square" lIns="81625" tIns="40800" rIns="81625" bIns="40800" anchor="b" anchorCtr="0">
            <a:noAutofit/>
          </a:bodyPr>
          <a:lstStyle/>
          <a:p>
            <a:pPr algn="ctr">
              <a:spcBef>
                <a:spcPts val="300"/>
              </a:spcBef>
              <a:buSzPts val="1500"/>
            </a:pPr>
            <a:r>
              <a:rPr lang="en-US" sz="1200" dirty="0">
                <a:latin typeface="Helvetica Neue Light" charset="0"/>
                <a:ea typeface="Helvetica Neue Light" charset="0"/>
                <a:cs typeface="Helvetica Neue Light" charset="0"/>
                <a:sym typeface="Helvetica Neue"/>
              </a:rPr>
              <a:t>External data warehouse</a:t>
            </a:r>
            <a:endParaRPr sz="1200" dirty="0">
              <a:latin typeface="Helvetica Neue Light" charset="0"/>
              <a:ea typeface="Helvetica Neue Light" charset="0"/>
              <a:cs typeface="Helvetica Neue Light" charset="0"/>
              <a:sym typeface="Helvetica Neue"/>
            </a:endParaRPr>
          </a:p>
        </p:txBody>
      </p:sp>
      <p:pic>
        <p:nvPicPr>
          <p:cNvPr id="27" name="Google Shape;272;p4" descr="mage result for amazon redshift logo">
            <a:extLst>
              <a:ext uri="{FF2B5EF4-FFF2-40B4-BE49-F238E27FC236}">
                <a16:creationId xmlns:a16="http://schemas.microsoft.com/office/drawing/2014/main" id="{C2F18FC7-FEF2-524E-825A-A584AD0AB951}"/>
              </a:ext>
            </a:extLst>
          </p:cNvPr>
          <p:cNvPicPr preferRelativeResize="0"/>
          <p:nvPr/>
        </p:nvPicPr>
        <p:blipFill rotWithShape="1">
          <a:blip r:embed="rId8">
            <a:alphaModFix/>
          </a:blip>
          <a:srcRect b="20416"/>
          <a:stretch/>
        </p:blipFill>
        <p:spPr>
          <a:xfrm>
            <a:off x="6758474" y="4010990"/>
            <a:ext cx="741570" cy="333186"/>
          </a:xfrm>
          <a:prstGeom prst="rect">
            <a:avLst/>
          </a:prstGeom>
          <a:noFill/>
          <a:ln>
            <a:noFill/>
          </a:ln>
        </p:spPr>
      </p:pic>
      <p:pic>
        <p:nvPicPr>
          <p:cNvPr id="28" name="Google Shape;213;p4">
            <a:extLst>
              <a:ext uri="{FF2B5EF4-FFF2-40B4-BE49-F238E27FC236}">
                <a16:creationId xmlns:a16="http://schemas.microsoft.com/office/drawing/2014/main" id="{A10A4FF7-0720-B941-86E4-A9B24D27DA70}"/>
              </a:ext>
            </a:extLst>
          </p:cNvPr>
          <p:cNvPicPr preferRelativeResize="0"/>
          <p:nvPr/>
        </p:nvPicPr>
        <p:blipFill rotWithShape="1">
          <a:blip r:embed="rId9">
            <a:alphaModFix/>
          </a:blip>
          <a:srcRect/>
          <a:stretch/>
        </p:blipFill>
        <p:spPr>
          <a:xfrm>
            <a:off x="5886097" y="3970269"/>
            <a:ext cx="511072" cy="363337"/>
          </a:xfrm>
          <a:prstGeom prst="rect">
            <a:avLst/>
          </a:prstGeom>
          <a:noFill/>
          <a:ln>
            <a:noFill/>
          </a:ln>
        </p:spPr>
      </p:pic>
    </p:spTree>
    <p:extLst>
      <p:ext uri="{BB962C8B-B14F-4D97-AF65-F5344CB8AC3E}">
        <p14:creationId xmlns:p14="http://schemas.microsoft.com/office/powerpoint/2010/main" val="14697761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Use Cases</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62673" y="1127743"/>
            <a:ext cx="3857297" cy="3260170"/>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Large historical repository in data warehouse, only a subset of which is needed for search and analytics</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Preference for analyst-friendly, code-free experience</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Data in disparate sources</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Need for frequent data refresh</a:t>
            </a:r>
          </a:p>
          <a:p>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AF36F5DF-004C-8241-9DFC-0374437862CB}"/>
              </a:ext>
            </a:extLst>
          </p:cNvPr>
          <p:cNvPicPr>
            <a:picLocks noChangeAspect="1"/>
          </p:cNvPicPr>
          <p:nvPr/>
        </p:nvPicPr>
        <p:blipFill>
          <a:blip r:embed="rId3"/>
          <a:stretch>
            <a:fillRect/>
          </a:stretch>
        </p:blipFill>
        <p:spPr>
          <a:xfrm>
            <a:off x="4281310" y="911508"/>
            <a:ext cx="4557890" cy="3739666"/>
          </a:xfrm>
          <a:prstGeom prst="rect">
            <a:avLst/>
          </a:prstGeom>
        </p:spPr>
      </p:pic>
    </p:spTree>
    <p:extLst>
      <p:ext uri="{BB962C8B-B14F-4D97-AF65-F5344CB8AC3E}">
        <p14:creationId xmlns:p14="http://schemas.microsoft.com/office/powerpoint/2010/main" val="2827468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sz="2600" b="1">
                <a:latin typeface="Helvetica Neue"/>
                <a:ea typeface="Helvetica Neue"/>
                <a:cs typeface="Helvetica Neue"/>
                <a:sym typeface="Helvetica Neue"/>
              </a:rPr>
              <a:t>Learning Objectives</a:t>
            </a:r>
            <a:endParaRPr sz="2600" b="1">
              <a:latin typeface="Helvetica Neue"/>
              <a:ea typeface="Helvetica Neue"/>
              <a:cs typeface="Helvetica Neue"/>
              <a:sym typeface="Helvetica Neue"/>
            </a:endParaRPr>
          </a:p>
        </p:txBody>
      </p:sp>
      <p:sp>
        <p:nvSpPr>
          <p:cNvPr id="139" name="Google Shape;139;p2"/>
          <p:cNvSpPr txBox="1">
            <a:spLocks noGrp="1"/>
          </p:cNvSpPr>
          <p:nvPr>
            <p:ph type="body" idx="1"/>
          </p:nvPr>
        </p:nvSpPr>
        <p:spPr>
          <a:xfrm>
            <a:off x="615951" y="949625"/>
            <a:ext cx="7812300" cy="3394500"/>
          </a:xfrm>
          <a:prstGeom prst="rect">
            <a:avLst/>
          </a:prstGeom>
          <a:noFill/>
          <a:ln>
            <a:noFill/>
          </a:ln>
        </p:spPr>
        <p:txBody>
          <a:bodyPr spcFirstLastPara="1" wrap="square" lIns="81625" tIns="40800" rIns="81625" bIns="40800" anchor="t" anchorCtr="0">
            <a:noAutofit/>
          </a:bodyPr>
          <a:lstStyle/>
          <a:p>
            <a:pPr marL="400050" indent="-285750">
              <a:lnSpc>
                <a:spcPct val="150000"/>
              </a:lnSpc>
              <a:spcBef>
                <a:spcPts val="0"/>
              </a:spcBef>
              <a:buSzPts val="1800"/>
            </a:pPr>
            <a:r>
              <a:rPr lang="en-US" sz="1800" dirty="0">
                <a:latin typeface="Helvetica Neue Light" charset="0"/>
                <a:ea typeface="Helvetica Neue Light" charset="0"/>
                <a:cs typeface="Helvetica Neue Light" charset="0"/>
              </a:rPr>
              <a:t>Use </a:t>
            </a:r>
            <a:r>
              <a:rPr lang="en-US" sz="1800" dirty="0" err="1">
                <a:latin typeface="Helvetica Neue Light" charset="0"/>
                <a:ea typeface="Helvetica Neue Light" charset="0"/>
                <a:cs typeface="Helvetica Neue Light" charset="0"/>
              </a:rPr>
              <a:t>DataFlow</a:t>
            </a:r>
            <a:r>
              <a:rPr lang="en-US" sz="1800" dirty="0">
                <a:latin typeface="Helvetica Neue Light" charset="0"/>
                <a:ea typeface="Helvetica Neue Light" charset="0"/>
                <a:cs typeface="Helvetica Neue Light" charset="0"/>
              </a:rPr>
              <a:t> to load data directly form external data </a:t>
            </a:r>
            <a:r>
              <a:rPr lang="en-US" sz="1800">
                <a:latin typeface="Helvetica Neue Light" charset="0"/>
                <a:ea typeface="Helvetica Neue Light" charset="0"/>
                <a:cs typeface="Helvetica Neue Light" charset="0"/>
              </a:rPr>
              <a:t>source </a:t>
            </a:r>
            <a:endParaRPr sz="1800" dirty="0">
              <a:latin typeface="Helvetica Neue Light" charset="0"/>
              <a:ea typeface="Helvetica Neue Light" charset="0"/>
              <a:cs typeface="Helvetica Neue Light" charset="0"/>
              <a:sym typeface="Helvetica Neue"/>
            </a:endParaRPr>
          </a:p>
          <a:p>
            <a:pPr marL="400050" lvl="0" indent="-285750">
              <a:lnSpc>
                <a:spcPct val="150000"/>
              </a:lnSpc>
              <a:buSzPts val="1800"/>
            </a:pPr>
            <a:r>
              <a:rPr lang="en-US" sz="1800" dirty="0">
                <a:latin typeface="Helvetica Neue Light" charset="0"/>
                <a:ea typeface="Helvetica Neue Light" charset="0"/>
                <a:cs typeface="Helvetica Neue Light" charset="0"/>
              </a:rPr>
              <a:t>Learn how to work with a new dataset</a:t>
            </a:r>
          </a:p>
          <a:p>
            <a:pPr marL="400050" lvl="0" indent="-285750">
              <a:lnSpc>
                <a:spcPct val="150000"/>
              </a:lnSpc>
              <a:spcBef>
                <a:spcPts val="0"/>
              </a:spcBef>
              <a:buSzPts val="1800"/>
            </a:pPr>
            <a:r>
              <a:rPr lang="en-US" sz="1800" dirty="0">
                <a:latin typeface="Helvetica Neue Light" charset="0"/>
                <a:ea typeface="Helvetica Neue Light" charset="0"/>
                <a:cs typeface="Helvetica Neue Light" charset="0"/>
              </a:rPr>
              <a:t>Prepare data for loading</a:t>
            </a:r>
          </a:p>
          <a:p>
            <a:pPr marL="400050" lvl="0" indent="-285750">
              <a:lnSpc>
                <a:spcPct val="150000"/>
              </a:lnSpc>
              <a:spcBef>
                <a:spcPts val="0"/>
              </a:spcBef>
              <a:buSzPts val="1800"/>
            </a:pPr>
            <a:r>
              <a:rPr lang="en-US" sz="1800" dirty="0">
                <a:latin typeface="Helvetica Neue Light" charset="0"/>
                <a:ea typeface="Helvetica Neue Light" charset="0"/>
                <a:cs typeface="Helvetica Neue Light" charset="0"/>
              </a:rPr>
              <a:t>Learn how ThoughtSpot handles complex schemas</a:t>
            </a:r>
          </a:p>
          <a:p>
            <a:pPr marL="400050" lvl="0" indent="-285750">
              <a:lnSpc>
                <a:spcPct val="150000"/>
              </a:lnSpc>
              <a:spcBef>
                <a:spcPts val="0"/>
              </a:spcBef>
              <a:buSzPts val="1800"/>
            </a:pPr>
            <a:r>
              <a:rPr lang="en-US" sz="1800" dirty="0">
                <a:latin typeface="Helvetica Neue Light" charset="0"/>
                <a:ea typeface="Helvetica Neue Light" charset="0"/>
                <a:cs typeface="Helvetica Neue Light" charset="0"/>
              </a:rPr>
              <a:t>Create a schema</a:t>
            </a:r>
          </a:p>
          <a:p>
            <a:pPr marL="400050" lvl="0" indent="-285750">
              <a:lnSpc>
                <a:spcPct val="150000"/>
              </a:lnSpc>
              <a:spcBef>
                <a:spcPts val="0"/>
              </a:spcBef>
              <a:buSzPts val="1800"/>
            </a:pPr>
            <a:r>
              <a:rPr lang="en" sz="1800" dirty="0">
                <a:latin typeface="Helvetica Neue Light" charset="0"/>
                <a:ea typeface="Helvetica Neue Light" charset="0"/>
                <a:cs typeface="Helvetica Neue Light" charset="0"/>
              </a:rPr>
              <a:t>Load data </a:t>
            </a:r>
            <a:r>
              <a:rPr lang="en-US" sz="1800" dirty="0">
                <a:latin typeface="Helvetica Neue Light" charset="0"/>
                <a:ea typeface="Helvetica Neue Light" charset="0"/>
                <a:cs typeface="Helvetica Neue Light" charset="0"/>
              </a:rPr>
              <a:t>(</a:t>
            </a:r>
            <a:r>
              <a:rPr lang="en-US" sz="1800" dirty="0" err="1">
                <a:latin typeface="Helvetica Neue Light" charset="0"/>
                <a:ea typeface="Helvetica Neue Light" charset="0"/>
                <a:cs typeface="Helvetica Neue Light" charset="0"/>
              </a:rPr>
              <a:t>tsload</a:t>
            </a:r>
            <a:r>
              <a:rPr lang="en-US" sz="1800" dirty="0">
                <a:latin typeface="Helvetica Neue Light" charset="0"/>
                <a:ea typeface="Helvetica Neue Light" charset="0"/>
                <a:cs typeface="Helvetica Neue Light" charset="0"/>
              </a:rPr>
              <a:t>)</a:t>
            </a:r>
          </a:p>
          <a:p>
            <a:pPr marL="0" lvl="0" indent="0" algn="l" rtl="0">
              <a:lnSpc>
                <a:spcPct val="150000"/>
              </a:lnSpc>
              <a:spcBef>
                <a:spcPts val="320"/>
              </a:spcBef>
              <a:spcAft>
                <a:spcPts val="0"/>
              </a:spcAft>
              <a:buSzPts val="1600"/>
              <a:buNone/>
            </a:pPr>
            <a:endParaRPr sz="1800" dirty="0">
              <a:latin typeface="Arial"/>
              <a:ea typeface="Arial"/>
              <a:cs typeface="Arial"/>
              <a:sym typeface="Arial"/>
            </a:endParaRPr>
          </a:p>
        </p:txBody>
      </p:sp>
    </p:spTree>
    <p:extLst>
      <p:ext uri="{BB962C8B-B14F-4D97-AF65-F5344CB8AC3E}">
        <p14:creationId xmlns:p14="http://schemas.microsoft.com/office/powerpoint/2010/main" val="25972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Key Features</a:t>
            </a:r>
            <a:endParaRPr sz="2600" u="none" strike="noStrike" cap="none" dirty="0">
              <a:solidFill>
                <a:srgbClr val="2E3037"/>
              </a:solidFill>
              <a:latin typeface="Helvetica Light" charset="0"/>
              <a:ea typeface="Helvetica Light" charset="0"/>
              <a:cs typeface="Helvetica Light" charset="0"/>
            </a:endParaRPr>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8" name="Google Shape;883;p133">
            <a:extLst>
              <a:ext uri="{FF2B5EF4-FFF2-40B4-BE49-F238E27FC236}">
                <a16:creationId xmlns:a16="http://schemas.microsoft.com/office/drawing/2014/main" id="{08B3ED17-20B0-5849-86A0-939AE6A1DC1E}"/>
              </a:ext>
            </a:extLst>
          </p:cNvPr>
          <p:cNvSpPr txBox="1">
            <a:spLocks noGrp="1"/>
          </p:cNvSpPr>
          <p:nvPr/>
        </p:nvSpPr>
        <p:spPr>
          <a:xfrm>
            <a:off x="1449168" y="1401400"/>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Native connectors</a:t>
            </a:r>
            <a:endParaRPr sz="1800" b="1" kern="1200" dirty="0">
              <a:solidFill>
                <a:srgbClr val="000000"/>
              </a:solidFill>
              <a:latin typeface="Arial" panose="020B0604020202020204"/>
            </a:endParaRPr>
          </a:p>
        </p:txBody>
      </p:sp>
      <p:sp>
        <p:nvSpPr>
          <p:cNvPr id="9" name="Google Shape;883;p133">
            <a:extLst>
              <a:ext uri="{FF2B5EF4-FFF2-40B4-BE49-F238E27FC236}">
                <a16:creationId xmlns:a16="http://schemas.microsoft.com/office/drawing/2014/main" id="{0B6E01C8-1356-DE4F-9BB1-7C52FB333B48}"/>
              </a:ext>
            </a:extLst>
          </p:cNvPr>
          <p:cNvSpPr txBox="1">
            <a:spLocks noGrp="1"/>
          </p:cNvSpPr>
          <p:nvPr/>
        </p:nvSpPr>
        <p:spPr>
          <a:xfrm>
            <a:off x="1449168" y="3087161"/>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Granular selection</a:t>
            </a:r>
            <a:endParaRPr sz="1800" b="1" kern="1200" dirty="0">
              <a:solidFill>
                <a:srgbClr val="000000"/>
              </a:solidFill>
              <a:latin typeface="Arial" panose="020B0604020202020204"/>
            </a:endParaRPr>
          </a:p>
        </p:txBody>
      </p:sp>
      <p:pic>
        <p:nvPicPr>
          <p:cNvPr id="10" name="Google Shape;868;p133">
            <a:extLst>
              <a:ext uri="{FF2B5EF4-FFF2-40B4-BE49-F238E27FC236}">
                <a16:creationId xmlns:a16="http://schemas.microsoft.com/office/drawing/2014/main" id="{1FD2016B-B827-0C47-B587-4460D3C7E66C}"/>
              </a:ext>
            </a:extLst>
          </p:cNvPr>
          <p:cNvPicPr preferRelativeResize="0"/>
          <p:nvPr/>
        </p:nvPicPr>
        <p:blipFill>
          <a:blip r:embed="rId3">
            <a:alphaModFix/>
          </a:blip>
          <a:stretch>
            <a:fillRect/>
          </a:stretch>
        </p:blipFill>
        <p:spPr>
          <a:xfrm>
            <a:off x="652860" y="1342462"/>
            <a:ext cx="685800" cy="685800"/>
          </a:xfrm>
          <a:prstGeom prst="rect">
            <a:avLst/>
          </a:prstGeom>
          <a:noFill/>
          <a:ln>
            <a:noFill/>
          </a:ln>
        </p:spPr>
      </p:pic>
      <p:pic>
        <p:nvPicPr>
          <p:cNvPr id="11" name="Google Shape;869;p133">
            <a:extLst>
              <a:ext uri="{FF2B5EF4-FFF2-40B4-BE49-F238E27FC236}">
                <a16:creationId xmlns:a16="http://schemas.microsoft.com/office/drawing/2014/main" id="{58F1C155-7EEC-5E46-BF2B-D62714948764}"/>
              </a:ext>
            </a:extLst>
          </p:cNvPr>
          <p:cNvPicPr preferRelativeResize="0"/>
          <p:nvPr/>
        </p:nvPicPr>
        <p:blipFill>
          <a:blip r:embed="rId4">
            <a:alphaModFix/>
          </a:blip>
          <a:stretch>
            <a:fillRect/>
          </a:stretch>
        </p:blipFill>
        <p:spPr>
          <a:xfrm>
            <a:off x="662013" y="2174869"/>
            <a:ext cx="685800" cy="685800"/>
          </a:xfrm>
          <a:prstGeom prst="rect">
            <a:avLst/>
          </a:prstGeom>
          <a:noFill/>
          <a:ln>
            <a:noFill/>
          </a:ln>
        </p:spPr>
      </p:pic>
      <p:pic>
        <p:nvPicPr>
          <p:cNvPr id="12" name="Google Shape;870;p133">
            <a:extLst>
              <a:ext uri="{FF2B5EF4-FFF2-40B4-BE49-F238E27FC236}">
                <a16:creationId xmlns:a16="http://schemas.microsoft.com/office/drawing/2014/main" id="{B785D8E0-30F3-4845-9446-2B7DE974CFDA}"/>
              </a:ext>
            </a:extLst>
          </p:cNvPr>
          <p:cNvPicPr preferRelativeResize="0"/>
          <p:nvPr/>
        </p:nvPicPr>
        <p:blipFill>
          <a:blip r:embed="rId5">
            <a:alphaModFix/>
          </a:blip>
          <a:stretch>
            <a:fillRect/>
          </a:stretch>
        </p:blipFill>
        <p:spPr>
          <a:xfrm>
            <a:off x="652860" y="3000206"/>
            <a:ext cx="685800" cy="685800"/>
          </a:xfrm>
          <a:prstGeom prst="rect">
            <a:avLst/>
          </a:prstGeom>
          <a:noFill/>
          <a:ln>
            <a:noFill/>
          </a:ln>
        </p:spPr>
      </p:pic>
      <p:pic>
        <p:nvPicPr>
          <p:cNvPr id="13" name="Google Shape;871;p133">
            <a:extLst>
              <a:ext uri="{FF2B5EF4-FFF2-40B4-BE49-F238E27FC236}">
                <a16:creationId xmlns:a16="http://schemas.microsoft.com/office/drawing/2014/main" id="{7C8685A1-7189-6644-8D07-16C88486B821}"/>
              </a:ext>
            </a:extLst>
          </p:cNvPr>
          <p:cNvPicPr preferRelativeResize="0"/>
          <p:nvPr/>
        </p:nvPicPr>
        <p:blipFill>
          <a:blip r:embed="rId6">
            <a:alphaModFix/>
          </a:blip>
          <a:stretch>
            <a:fillRect/>
          </a:stretch>
        </p:blipFill>
        <p:spPr>
          <a:xfrm>
            <a:off x="652860" y="3830175"/>
            <a:ext cx="685800" cy="685800"/>
          </a:xfrm>
          <a:prstGeom prst="rect">
            <a:avLst/>
          </a:prstGeom>
          <a:noFill/>
          <a:ln>
            <a:noFill/>
          </a:ln>
        </p:spPr>
      </p:pic>
      <p:pic>
        <p:nvPicPr>
          <p:cNvPr id="14" name="Google Shape;872;p133">
            <a:extLst>
              <a:ext uri="{FF2B5EF4-FFF2-40B4-BE49-F238E27FC236}">
                <a16:creationId xmlns:a16="http://schemas.microsoft.com/office/drawing/2014/main" id="{93FBEA66-BFA7-C34C-A01C-122BE1D31D9E}"/>
              </a:ext>
            </a:extLst>
          </p:cNvPr>
          <p:cNvPicPr preferRelativeResize="0"/>
          <p:nvPr/>
        </p:nvPicPr>
        <p:blipFill>
          <a:blip r:embed="rId7">
            <a:alphaModFix/>
          </a:blip>
          <a:stretch>
            <a:fillRect/>
          </a:stretch>
        </p:blipFill>
        <p:spPr>
          <a:xfrm>
            <a:off x="4588577" y="1311948"/>
            <a:ext cx="685800" cy="685800"/>
          </a:xfrm>
          <a:prstGeom prst="rect">
            <a:avLst/>
          </a:prstGeom>
          <a:noFill/>
          <a:ln>
            <a:noFill/>
          </a:ln>
        </p:spPr>
      </p:pic>
      <p:pic>
        <p:nvPicPr>
          <p:cNvPr id="15" name="Google Shape;873;p133">
            <a:extLst>
              <a:ext uri="{FF2B5EF4-FFF2-40B4-BE49-F238E27FC236}">
                <a16:creationId xmlns:a16="http://schemas.microsoft.com/office/drawing/2014/main" id="{D893B5B5-4F68-C040-8E8A-EB3F0BC0C8E6}"/>
              </a:ext>
            </a:extLst>
          </p:cNvPr>
          <p:cNvPicPr preferRelativeResize="0"/>
          <p:nvPr/>
        </p:nvPicPr>
        <p:blipFill>
          <a:blip r:embed="rId8">
            <a:alphaModFix/>
          </a:blip>
          <a:stretch>
            <a:fillRect/>
          </a:stretch>
        </p:blipFill>
        <p:spPr>
          <a:xfrm>
            <a:off x="4588577" y="2172536"/>
            <a:ext cx="685800" cy="685800"/>
          </a:xfrm>
          <a:prstGeom prst="rect">
            <a:avLst/>
          </a:prstGeom>
          <a:noFill/>
          <a:ln>
            <a:noFill/>
          </a:ln>
        </p:spPr>
      </p:pic>
      <p:pic>
        <p:nvPicPr>
          <p:cNvPr id="16" name="Google Shape;874;p133">
            <a:extLst>
              <a:ext uri="{FF2B5EF4-FFF2-40B4-BE49-F238E27FC236}">
                <a16:creationId xmlns:a16="http://schemas.microsoft.com/office/drawing/2014/main" id="{BFAC827E-3D13-414D-964A-9C95D83D6719}"/>
              </a:ext>
            </a:extLst>
          </p:cNvPr>
          <p:cNvPicPr preferRelativeResize="0"/>
          <p:nvPr/>
        </p:nvPicPr>
        <p:blipFill>
          <a:blip r:embed="rId9">
            <a:alphaModFix/>
          </a:blip>
          <a:stretch>
            <a:fillRect/>
          </a:stretch>
        </p:blipFill>
        <p:spPr>
          <a:xfrm>
            <a:off x="4588577" y="2996061"/>
            <a:ext cx="685800" cy="685800"/>
          </a:xfrm>
          <a:prstGeom prst="rect">
            <a:avLst/>
          </a:prstGeom>
          <a:noFill/>
          <a:ln>
            <a:noFill/>
          </a:ln>
        </p:spPr>
      </p:pic>
      <p:pic>
        <p:nvPicPr>
          <p:cNvPr id="17" name="Google Shape;875;p133">
            <a:extLst>
              <a:ext uri="{FF2B5EF4-FFF2-40B4-BE49-F238E27FC236}">
                <a16:creationId xmlns:a16="http://schemas.microsoft.com/office/drawing/2014/main" id="{2844916B-2697-1543-A3E0-B2705F72E54B}"/>
              </a:ext>
            </a:extLst>
          </p:cNvPr>
          <p:cNvPicPr preferRelativeResize="0"/>
          <p:nvPr/>
        </p:nvPicPr>
        <p:blipFill>
          <a:blip r:embed="rId10">
            <a:alphaModFix/>
          </a:blip>
          <a:stretch>
            <a:fillRect/>
          </a:stretch>
        </p:blipFill>
        <p:spPr>
          <a:xfrm>
            <a:off x="4588577" y="3830175"/>
            <a:ext cx="685800" cy="685800"/>
          </a:xfrm>
          <a:prstGeom prst="rect">
            <a:avLst/>
          </a:prstGeom>
          <a:noFill/>
          <a:ln>
            <a:noFill/>
          </a:ln>
        </p:spPr>
      </p:pic>
      <p:sp>
        <p:nvSpPr>
          <p:cNvPr id="18" name="Google Shape;883;p133">
            <a:extLst>
              <a:ext uri="{FF2B5EF4-FFF2-40B4-BE49-F238E27FC236}">
                <a16:creationId xmlns:a16="http://schemas.microsoft.com/office/drawing/2014/main" id="{035A03F9-4D5A-484C-B0D2-6798969F5E85}"/>
              </a:ext>
            </a:extLst>
          </p:cNvPr>
          <p:cNvSpPr txBox="1">
            <a:spLocks noGrp="1"/>
          </p:cNvSpPr>
          <p:nvPr/>
        </p:nvSpPr>
        <p:spPr>
          <a:xfrm>
            <a:off x="5473703" y="3918263"/>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Alerts and monitoring</a:t>
            </a:r>
            <a:endParaRPr sz="1800" b="1" kern="1200" dirty="0">
              <a:solidFill>
                <a:srgbClr val="000000"/>
              </a:solidFill>
              <a:latin typeface="Arial" panose="020B0604020202020204"/>
            </a:endParaRPr>
          </a:p>
        </p:txBody>
      </p:sp>
      <p:sp>
        <p:nvSpPr>
          <p:cNvPr id="19" name="Google Shape;883;p133">
            <a:extLst>
              <a:ext uri="{FF2B5EF4-FFF2-40B4-BE49-F238E27FC236}">
                <a16:creationId xmlns:a16="http://schemas.microsoft.com/office/drawing/2014/main" id="{1EEA0052-2B03-A641-8CBA-FA559B145290}"/>
              </a:ext>
            </a:extLst>
          </p:cNvPr>
          <p:cNvSpPr txBox="1">
            <a:spLocks noGrp="1"/>
          </p:cNvSpPr>
          <p:nvPr/>
        </p:nvSpPr>
        <p:spPr>
          <a:xfrm>
            <a:off x="5473703" y="3087161"/>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TQL Interface</a:t>
            </a:r>
            <a:endParaRPr sz="1800" b="1" kern="1200" dirty="0">
              <a:solidFill>
                <a:srgbClr val="000000"/>
              </a:solidFill>
              <a:latin typeface="Arial" panose="020B0604020202020204"/>
            </a:endParaRPr>
          </a:p>
        </p:txBody>
      </p:sp>
      <p:sp>
        <p:nvSpPr>
          <p:cNvPr id="20" name="Google Shape;883;p133">
            <a:extLst>
              <a:ext uri="{FF2B5EF4-FFF2-40B4-BE49-F238E27FC236}">
                <a16:creationId xmlns:a16="http://schemas.microsoft.com/office/drawing/2014/main" id="{062E578D-DCE2-8D48-8B75-84BE41FAC18D}"/>
              </a:ext>
            </a:extLst>
          </p:cNvPr>
          <p:cNvSpPr txBox="1">
            <a:spLocks noGrp="1"/>
          </p:cNvSpPr>
          <p:nvPr/>
        </p:nvSpPr>
        <p:spPr>
          <a:xfrm>
            <a:off x="5473703" y="2260624"/>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Sync scheduling</a:t>
            </a:r>
            <a:endParaRPr sz="1800" b="1" kern="1200" dirty="0">
              <a:solidFill>
                <a:srgbClr val="000000"/>
              </a:solidFill>
              <a:latin typeface="Arial" panose="020B0604020202020204"/>
            </a:endParaRPr>
          </a:p>
        </p:txBody>
      </p:sp>
      <p:sp>
        <p:nvSpPr>
          <p:cNvPr id="21" name="Google Shape;883;p133">
            <a:extLst>
              <a:ext uri="{FF2B5EF4-FFF2-40B4-BE49-F238E27FC236}">
                <a16:creationId xmlns:a16="http://schemas.microsoft.com/office/drawing/2014/main" id="{C9A9BE1F-AB7A-EF4F-B108-82C26B0EA497}"/>
              </a:ext>
            </a:extLst>
          </p:cNvPr>
          <p:cNvSpPr txBox="1">
            <a:spLocks noGrp="1"/>
          </p:cNvSpPr>
          <p:nvPr/>
        </p:nvSpPr>
        <p:spPr>
          <a:xfrm>
            <a:off x="5473703" y="1395734"/>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Data mapping</a:t>
            </a:r>
            <a:endParaRPr sz="1800" b="1" kern="1200" dirty="0">
              <a:solidFill>
                <a:srgbClr val="000000"/>
              </a:solidFill>
              <a:latin typeface="Arial" panose="020B0604020202020204"/>
            </a:endParaRPr>
          </a:p>
        </p:txBody>
      </p:sp>
      <p:sp>
        <p:nvSpPr>
          <p:cNvPr id="22" name="Google Shape;883;p133">
            <a:extLst>
              <a:ext uri="{FF2B5EF4-FFF2-40B4-BE49-F238E27FC236}">
                <a16:creationId xmlns:a16="http://schemas.microsoft.com/office/drawing/2014/main" id="{2D4DD677-C0E5-964B-A673-DCE1934BFA5F}"/>
              </a:ext>
            </a:extLst>
          </p:cNvPr>
          <p:cNvSpPr txBox="1">
            <a:spLocks noGrp="1"/>
          </p:cNvSpPr>
          <p:nvPr/>
        </p:nvSpPr>
        <p:spPr>
          <a:xfrm>
            <a:off x="1449168" y="3918263"/>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Load incremental data</a:t>
            </a:r>
            <a:endParaRPr sz="1800" b="1" kern="1200" dirty="0">
              <a:solidFill>
                <a:srgbClr val="000000"/>
              </a:solidFill>
              <a:latin typeface="Arial" panose="020B0604020202020204"/>
            </a:endParaRPr>
          </a:p>
        </p:txBody>
      </p:sp>
      <p:sp>
        <p:nvSpPr>
          <p:cNvPr id="23" name="Google Shape;883;p133">
            <a:extLst>
              <a:ext uri="{FF2B5EF4-FFF2-40B4-BE49-F238E27FC236}">
                <a16:creationId xmlns:a16="http://schemas.microsoft.com/office/drawing/2014/main" id="{B0CA3943-8667-1B4C-BD54-0E56579DDFE7}"/>
              </a:ext>
            </a:extLst>
          </p:cNvPr>
          <p:cNvSpPr txBox="1">
            <a:spLocks noGrp="1"/>
          </p:cNvSpPr>
          <p:nvPr/>
        </p:nvSpPr>
        <p:spPr>
          <a:xfrm>
            <a:off x="1449168" y="2260624"/>
            <a:ext cx="2820375" cy="509625"/>
          </a:xfrm>
          <a:prstGeom prst="rect">
            <a:avLst/>
          </a:prstGeom>
          <a:noFill/>
          <a:ln>
            <a:noFill/>
          </a:ln>
        </p:spPr>
        <p:txBody>
          <a:bodyPr spcFirstLastPara="1" wrap="square" lIns="61219" tIns="30600" rIns="61219" bIns="306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defTabSz="685800">
              <a:spcBef>
                <a:spcPts val="240"/>
              </a:spcBef>
              <a:buClr>
                <a:srgbClr val="000000"/>
              </a:buClr>
              <a:buNone/>
              <a:defRPr/>
            </a:pPr>
            <a:r>
              <a:rPr lang="en-US" sz="1800" b="1" kern="1200" dirty="0">
                <a:solidFill>
                  <a:srgbClr val="000000"/>
                </a:solidFill>
                <a:latin typeface="Arial" panose="020B0604020202020204"/>
              </a:rPr>
              <a:t>Point-and-Click</a:t>
            </a:r>
            <a:endParaRPr sz="1800" b="1" kern="1200" dirty="0">
              <a:solidFill>
                <a:srgbClr val="000000"/>
              </a:solidFill>
              <a:latin typeface="Arial" panose="020B0604020202020204"/>
            </a:endParaRPr>
          </a:p>
        </p:txBody>
      </p:sp>
    </p:spTree>
    <p:extLst>
      <p:ext uri="{BB962C8B-B14F-4D97-AF65-F5344CB8AC3E}">
        <p14:creationId xmlns:p14="http://schemas.microsoft.com/office/powerpoint/2010/main" val="294785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Overview of </a:t>
            </a:r>
            <a:r>
              <a:rPr lang="en-US" dirty="0" err="1"/>
              <a:t>DataFlow</a:t>
            </a:r>
            <a:r>
              <a:rPr lang="en-US" dirty="0"/>
              <a:t> process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81" y="2431009"/>
            <a:ext cx="378081" cy="378081"/>
          </a:xfrm>
          <a:prstGeom prst="rect">
            <a:avLst/>
          </a:prstGeom>
        </p:spPr>
      </p:pic>
      <p:graphicFrame>
        <p:nvGraphicFramePr>
          <p:cNvPr id="4" name="Diagram 3"/>
          <p:cNvGraphicFramePr/>
          <p:nvPr/>
        </p:nvGraphicFramePr>
        <p:xfrm>
          <a:off x="910746" y="584947"/>
          <a:ext cx="736195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8868" y="2431009"/>
            <a:ext cx="371876" cy="371876"/>
          </a:xfrm>
          <a:prstGeom prst="ellipse">
            <a:avLst/>
          </a:prstGeom>
        </p:spPr>
      </p:pic>
    </p:spTree>
    <p:extLst>
      <p:ext uri="{BB962C8B-B14F-4D97-AF65-F5344CB8AC3E}">
        <p14:creationId xmlns:p14="http://schemas.microsoft.com/office/powerpoint/2010/main" val="213515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1. Create a connection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17" y="1489487"/>
            <a:ext cx="378081" cy="378081"/>
          </a:xfrm>
          <a:prstGeom prst="rect">
            <a:avLst/>
          </a:prstGeom>
        </p:spPr>
      </p:pic>
      <p:graphicFrame>
        <p:nvGraphicFramePr>
          <p:cNvPr id="4" name="Diagram 3"/>
          <p:cNvGraphicFramePr/>
          <p:nvPr/>
        </p:nvGraphicFramePr>
        <p:xfrm>
          <a:off x="1887578" y="166220"/>
          <a:ext cx="5473127" cy="3018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7184" y="1489486"/>
            <a:ext cx="371876" cy="371876"/>
          </a:xfrm>
          <a:prstGeom prst="ellipse">
            <a:avLst/>
          </a:prstGeom>
        </p:spPr>
      </p:pic>
      <p:pic>
        <p:nvPicPr>
          <p:cNvPr id="2" name="Picture 1"/>
          <p:cNvPicPr>
            <a:picLocks noChangeAspect="1"/>
          </p:cNvPicPr>
          <p:nvPr/>
        </p:nvPicPr>
        <p:blipFill rotWithShape="1">
          <a:blip r:embed="rId10">
            <a:extLst>
              <a:ext uri="{28A0092B-C50C-407E-A947-70E740481C1C}">
                <a14:useLocalDpi xmlns:a14="http://schemas.microsoft.com/office/drawing/2010/main" val="0"/>
              </a:ext>
            </a:extLst>
          </a:blip>
          <a:srcRect t="2990" b="1"/>
          <a:stretch/>
        </p:blipFill>
        <p:spPr>
          <a:xfrm>
            <a:off x="2070490" y="2324746"/>
            <a:ext cx="5107302" cy="2458037"/>
          </a:xfrm>
          <a:prstGeom prst="rect">
            <a:avLst/>
          </a:prstGeom>
          <a:ln>
            <a:solidFill>
              <a:schemeClr val="bg1">
                <a:lumMod val="50000"/>
              </a:schemeClr>
            </a:solidFill>
          </a:ln>
        </p:spPr>
      </p:pic>
    </p:spTree>
    <p:extLst>
      <p:ext uri="{BB962C8B-B14F-4D97-AF65-F5344CB8AC3E}">
        <p14:creationId xmlns:p14="http://schemas.microsoft.com/office/powerpoint/2010/main" val="311133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2. Add table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17" y="1489487"/>
            <a:ext cx="378081" cy="378081"/>
          </a:xfrm>
          <a:prstGeom prst="rect">
            <a:avLst/>
          </a:prstGeom>
        </p:spPr>
      </p:pic>
      <p:graphicFrame>
        <p:nvGraphicFramePr>
          <p:cNvPr id="4" name="Diagram 3"/>
          <p:cNvGraphicFramePr/>
          <p:nvPr>
            <p:extLst>
              <p:ext uri="{D42A27DB-BD31-4B8C-83A1-F6EECF244321}">
                <p14:modId xmlns:p14="http://schemas.microsoft.com/office/powerpoint/2010/main" val="1749951182"/>
              </p:ext>
            </p:extLst>
          </p:nvPr>
        </p:nvGraphicFramePr>
        <p:xfrm>
          <a:off x="1887578" y="166220"/>
          <a:ext cx="5473127" cy="3018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7184" y="1489486"/>
            <a:ext cx="371876" cy="371876"/>
          </a:xfrm>
          <a:prstGeom prst="ellipse">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2688" y="2173638"/>
            <a:ext cx="5358017" cy="2699643"/>
          </a:xfrm>
          <a:prstGeom prst="rect">
            <a:avLst/>
          </a:prstGeom>
          <a:ln>
            <a:solidFill>
              <a:schemeClr val="bg1">
                <a:lumMod val="50000"/>
              </a:schemeClr>
            </a:solidFill>
          </a:ln>
        </p:spPr>
      </p:pic>
    </p:spTree>
    <p:extLst>
      <p:ext uri="{BB962C8B-B14F-4D97-AF65-F5344CB8AC3E}">
        <p14:creationId xmlns:p14="http://schemas.microsoft.com/office/powerpoint/2010/main" val="423225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3. Set sync properties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17" y="1489487"/>
            <a:ext cx="378081" cy="378081"/>
          </a:xfrm>
          <a:prstGeom prst="rect">
            <a:avLst/>
          </a:prstGeom>
        </p:spPr>
      </p:pic>
      <p:graphicFrame>
        <p:nvGraphicFramePr>
          <p:cNvPr id="4" name="Diagram 3"/>
          <p:cNvGraphicFramePr/>
          <p:nvPr>
            <p:extLst>
              <p:ext uri="{D42A27DB-BD31-4B8C-83A1-F6EECF244321}">
                <p14:modId xmlns:p14="http://schemas.microsoft.com/office/powerpoint/2010/main" val="3920124430"/>
              </p:ext>
            </p:extLst>
          </p:nvPr>
        </p:nvGraphicFramePr>
        <p:xfrm>
          <a:off x="1887578" y="166220"/>
          <a:ext cx="5473127" cy="3018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7184" y="1489486"/>
            <a:ext cx="371876" cy="371876"/>
          </a:xfrm>
          <a:prstGeom prst="ellipse">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1328" y="2572397"/>
            <a:ext cx="6905625" cy="1295400"/>
          </a:xfrm>
          <a:prstGeom prst="rect">
            <a:avLst/>
          </a:prstGeom>
          <a:ln>
            <a:solidFill>
              <a:schemeClr val="bg1">
                <a:lumMod val="50000"/>
              </a:schemeClr>
            </a:solidFill>
          </a:ln>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5880" y="2141891"/>
            <a:ext cx="6656522" cy="2737349"/>
          </a:xfrm>
          <a:prstGeom prst="rect">
            <a:avLst/>
          </a:prstGeom>
          <a:ln>
            <a:solidFill>
              <a:schemeClr val="bg1">
                <a:lumMod val="50000"/>
              </a:schemeClr>
            </a:solidFill>
          </a:ln>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2633" y="2429936"/>
            <a:ext cx="4623015" cy="2074274"/>
          </a:xfrm>
          <a:prstGeom prst="rect">
            <a:avLst/>
          </a:prstGeom>
          <a:ln>
            <a:solidFill>
              <a:schemeClr val="bg1">
                <a:lumMod val="50000"/>
              </a:schemeClr>
            </a:solidFill>
          </a:ln>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32057" y="2581768"/>
            <a:ext cx="6753225" cy="1333500"/>
          </a:xfrm>
          <a:prstGeom prst="rect">
            <a:avLst/>
          </a:prstGeom>
          <a:ln>
            <a:solidFill>
              <a:schemeClr val="bg1">
                <a:lumMod val="50000"/>
              </a:schemeClr>
            </a:solidFill>
          </a:ln>
        </p:spPr>
      </p:pic>
    </p:spTree>
    <p:extLst>
      <p:ext uri="{BB962C8B-B14F-4D97-AF65-F5344CB8AC3E}">
        <p14:creationId xmlns:p14="http://schemas.microsoft.com/office/powerpoint/2010/main" val="8279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4. Sync 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17" y="1489487"/>
            <a:ext cx="378081" cy="378081"/>
          </a:xfrm>
          <a:prstGeom prst="rect">
            <a:avLst/>
          </a:prstGeom>
        </p:spPr>
      </p:pic>
      <p:graphicFrame>
        <p:nvGraphicFramePr>
          <p:cNvPr id="4" name="Diagram 3"/>
          <p:cNvGraphicFramePr/>
          <p:nvPr>
            <p:extLst>
              <p:ext uri="{D42A27DB-BD31-4B8C-83A1-F6EECF244321}">
                <p14:modId xmlns:p14="http://schemas.microsoft.com/office/powerpoint/2010/main" val="3373252900"/>
              </p:ext>
            </p:extLst>
          </p:nvPr>
        </p:nvGraphicFramePr>
        <p:xfrm>
          <a:off x="1887578" y="166220"/>
          <a:ext cx="5473127" cy="3018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7184" y="1489486"/>
            <a:ext cx="371876" cy="371876"/>
          </a:xfrm>
          <a:prstGeom prst="ellipse">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7578" y="2798867"/>
            <a:ext cx="5295900" cy="771525"/>
          </a:xfrm>
          <a:prstGeom prst="rect">
            <a:avLst/>
          </a:prstGeom>
          <a:ln>
            <a:solidFill>
              <a:schemeClr val="bg1">
                <a:lumMod val="50000"/>
              </a:schemeClr>
            </a:solidFill>
          </a:ln>
        </p:spPr>
      </p:pic>
    </p:spTree>
    <p:extLst>
      <p:ext uri="{BB962C8B-B14F-4D97-AF65-F5344CB8AC3E}">
        <p14:creationId xmlns:p14="http://schemas.microsoft.com/office/powerpoint/2010/main" val="2206019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Overview of </a:t>
            </a:r>
            <a:r>
              <a:rPr lang="en-US" dirty="0" err="1"/>
              <a:t>DataFlow</a:t>
            </a:r>
            <a:r>
              <a:rPr lang="en-US" dirty="0"/>
              <a:t> process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81" y="2431009"/>
            <a:ext cx="378081" cy="378081"/>
          </a:xfrm>
          <a:prstGeom prst="rect">
            <a:avLst/>
          </a:prstGeom>
        </p:spPr>
      </p:pic>
      <p:graphicFrame>
        <p:nvGraphicFramePr>
          <p:cNvPr id="4" name="Diagram 3"/>
          <p:cNvGraphicFramePr/>
          <p:nvPr/>
        </p:nvGraphicFramePr>
        <p:xfrm>
          <a:off x="910746" y="584947"/>
          <a:ext cx="736195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8868" y="2431009"/>
            <a:ext cx="371876" cy="371876"/>
          </a:xfrm>
          <a:prstGeom prst="ellipse">
            <a:avLst/>
          </a:prstGeom>
        </p:spPr>
      </p:pic>
      <p:sp>
        <p:nvSpPr>
          <p:cNvPr id="23" name="U-Turn Arrow 22"/>
          <p:cNvSpPr/>
          <p:nvPr/>
        </p:nvSpPr>
        <p:spPr>
          <a:xfrm flipH="1" flipV="1">
            <a:off x="2452421" y="3008010"/>
            <a:ext cx="5908362" cy="813601"/>
          </a:xfrm>
          <a:prstGeom prst="uturn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Tree>
    <p:extLst>
      <p:ext uri="{BB962C8B-B14F-4D97-AF65-F5344CB8AC3E}">
        <p14:creationId xmlns:p14="http://schemas.microsoft.com/office/powerpoint/2010/main" val="54068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Home</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The </a:t>
            </a:r>
            <a:r>
              <a:rPr lang="en-US" dirty="0" err="1">
                <a:latin typeface="Helvetica Light" charset="0"/>
                <a:ea typeface="Helvetica Light" charset="0"/>
                <a:cs typeface="Helvetica Light" charset="0"/>
                <a:sym typeface="Helvetica Neue Light"/>
              </a:rPr>
              <a:t>DataFlow</a:t>
            </a:r>
            <a:r>
              <a:rPr lang="en-US" dirty="0">
                <a:latin typeface="Helvetica Light" charset="0"/>
                <a:ea typeface="Helvetica Light" charset="0"/>
                <a:cs typeface="Helvetica Light" charset="0"/>
                <a:sym typeface="Helvetica Neue Light"/>
              </a:rPr>
              <a:t> Home interface reports all historical syncing information</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5122" name="Picture 2" descr="istorical sync reports"/>
          <p:cNvPicPr>
            <a:picLocks noChangeAspect="1" noChangeArrowheads="1"/>
          </p:cNvPicPr>
          <p:nvPr/>
        </p:nvPicPr>
        <p:blipFill rotWithShape="1">
          <a:blip r:embed="rId3">
            <a:extLst>
              <a:ext uri="{28A0092B-C50C-407E-A947-70E740481C1C}">
                <a14:useLocalDpi xmlns:a14="http://schemas.microsoft.com/office/drawing/2010/main" val="0"/>
              </a:ext>
            </a:extLst>
          </a:blip>
          <a:srcRect b="6849"/>
          <a:stretch/>
        </p:blipFill>
        <p:spPr bwMode="auto">
          <a:xfrm>
            <a:off x="3633210" y="1655180"/>
            <a:ext cx="5016937" cy="3061686"/>
          </a:xfrm>
          <a:prstGeom prst="rect">
            <a:avLst/>
          </a:prstGeom>
          <a:noFill/>
          <a:ln>
            <a:solidFill>
              <a:schemeClr val="tx1">
                <a:lumMod val="50000"/>
                <a:lumOff val="50000"/>
              </a:schemeClr>
            </a:solidFill>
            <a:prstDash val="solid"/>
          </a:ln>
        </p:spPr>
      </p:pic>
      <p:sp>
        <p:nvSpPr>
          <p:cNvPr id="8" name="Google Shape;271;p2"/>
          <p:cNvSpPr txBox="1">
            <a:spLocks/>
          </p:cNvSpPr>
          <p:nvPr/>
        </p:nvSpPr>
        <p:spPr>
          <a:xfrm>
            <a:off x="304800" y="1753404"/>
            <a:ext cx="2950304" cy="29634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Use filters to view the Home dashboard for a desired timeframe, user, connection, or table.</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9" name="Rounded Rectangle 8"/>
          <p:cNvSpPr/>
          <p:nvPr/>
        </p:nvSpPr>
        <p:spPr>
          <a:xfrm>
            <a:off x="3806833" y="2226908"/>
            <a:ext cx="3311598" cy="322316"/>
          </a:xfrm>
          <a:prstGeom prst="roundRect">
            <a:avLst/>
          </a:prstGeom>
          <a:noFill/>
          <a:ln cmpd="sng">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545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dirty="0"/>
              <a:t>Add a </a:t>
            </a:r>
            <a:r>
              <a:rPr lang="en" sz="2400" dirty="0" err="1"/>
              <a:t>DataFlow</a:t>
            </a:r>
            <a:r>
              <a:rPr lang="en" sz="2400" dirty="0"/>
              <a:t> connection</a:t>
            </a:r>
            <a:endParaRPr sz="2400" i="0" u="none" strike="noStrike" cap="none" dirty="0">
              <a:solidFill>
                <a:srgbClr val="FFFFFF"/>
              </a:solidFill>
            </a:endParaRPr>
          </a:p>
        </p:txBody>
      </p:sp>
    </p:spTree>
    <p:extLst>
      <p:ext uri="{BB962C8B-B14F-4D97-AF65-F5344CB8AC3E}">
        <p14:creationId xmlns:p14="http://schemas.microsoft.com/office/powerpoint/2010/main" val="1891729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Add a Connection</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Create a new </a:t>
            </a:r>
            <a:r>
              <a:rPr lang="en-US" dirty="0" err="1">
                <a:latin typeface="Helvetica Light" charset="0"/>
                <a:ea typeface="Helvetica Light" charset="0"/>
                <a:cs typeface="Helvetica Light" charset="0"/>
                <a:sym typeface="Helvetica Neue Light"/>
              </a:rPr>
              <a:t>DataFlow</a:t>
            </a:r>
            <a:r>
              <a:rPr lang="en-US" dirty="0">
                <a:latin typeface="Helvetica Light" charset="0"/>
                <a:ea typeface="Helvetica Light" charset="0"/>
                <a:cs typeface="Helvetica Light" charset="0"/>
                <a:sym typeface="Helvetica Neue Light"/>
              </a:rPr>
              <a:t> connection in the Connections page, from the top bar. Click Add connection in the top right corner.</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5" y="2037466"/>
            <a:ext cx="8044405" cy="2408238"/>
          </a:xfrm>
          <a:prstGeom prst="rect">
            <a:avLst/>
          </a:prstGeom>
          <a:ln>
            <a:solidFill>
              <a:schemeClr val="tx1">
                <a:lumMod val="50000"/>
                <a:lumOff val="50000"/>
              </a:schemeClr>
            </a:solidFill>
          </a:ln>
        </p:spPr>
      </p:pic>
      <p:sp>
        <p:nvSpPr>
          <p:cNvPr id="10" name="Right Arrow 9"/>
          <p:cNvSpPr/>
          <p:nvPr/>
        </p:nvSpPr>
        <p:spPr>
          <a:xfrm>
            <a:off x="1342664" y="2202135"/>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391156" y="281252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9149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a:t>Introduction</a:t>
            </a:r>
            <a:endParaRPr sz="2400" i="0" u="none" strike="noStrike" cap="none">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Create a Connection</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Enter a name for your connection, and select your data source from the Connection Type list.</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11" name="Right Arrow 10"/>
          <p:cNvSpPr/>
          <p:nvPr/>
        </p:nvSpPr>
        <p:spPr>
          <a:xfrm>
            <a:off x="6391156" y="281252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050" y="1570324"/>
            <a:ext cx="3760350" cy="3412619"/>
          </a:xfrm>
          <a:prstGeom prst="rect">
            <a:avLst/>
          </a:prstGeom>
          <a:ln>
            <a:solidFill>
              <a:schemeClr val="tx1">
                <a:lumMod val="50000"/>
                <a:lumOff val="50000"/>
              </a:schemeClr>
            </a:solidFill>
          </a:ln>
        </p:spPr>
      </p:pic>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Based on your connection type, additional fields will appear. Complete these connection properties, then click Create Connection.</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10" name="Right Arrow 9"/>
          <p:cNvSpPr/>
          <p:nvPr/>
        </p:nvSpPr>
        <p:spPr>
          <a:xfrm>
            <a:off x="4501531" y="2411216"/>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80" y="4693310"/>
            <a:ext cx="1674470" cy="266483"/>
          </a:xfrm>
          <a:prstGeom prst="rect">
            <a:avLst/>
          </a:prstGeom>
        </p:spPr>
      </p:pic>
      <p:sp>
        <p:nvSpPr>
          <p:cNvPr id="12" name="Right Arrow 11"/>
          <p:cNvSpPr/>
          <p:nvPr/>
        </p:nvSpPr>
        <p:spPr>
          <a:xfrm>
            <a:off x="6915367" y="4714380"/>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756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dirty="0"/>
              <a:t>Sync data through a connection</a:t>
            </a:r>
            <a:endParaRPr sz="2400" i="0" u="none" strike="noStrike" cap="none" dirty="0">
              <a:solidFill>
                <a:srgbClr val="FFFFFF"/>
              </a:solidFill>
            </a:endParaRPr>
          </a:p>
        </p:txBody>
      </p:sp>
    </p:spTree>
    <p:extLst>
      <p:ext uri="{BB962C8B-B14F-4D97-AF65-F5344CB8AC3E}">
        <p14:creationId xmlns:p14="http://schemas.microsoft.com/office/powerpoint/2010/main" val="66294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Add tables to sync</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A connection has been created, and now the tables to sync must be added.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Click Add table sync to set up table syncing.</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277"/>
          <a:stretch/>
        </p:blipFill>
        <p:spPr>
          <a:xfrm>
            <a:off x="4745602" y="1631904"/>
            <a:ext cx="3788798" cy="3246866"/>
          </a:xfrm>
          <a:prstGeom prst="rect">
            <a:avLst/>
          </a:prstGeom>
          <a:ln>
            <a:solidFill>
              <a:schemeClr val="tx1">
                <a:lumMod val="50000"/>
                <a:lumOff val="50000"/>
              </a:schemeClr>
            </a:solidFill>
          </a:ln>
        </p:spPr>
      </p:pic>
      <p:sp>
        <p:nvSpPr>
          <p:cNvPr id="12" name="Right Arrow 11"/>
          <p:cNvSpPr/>
          <p:nvPr/>
        </p:nvSpPr>
        <p:spPr>
          <a:xfrm>
            <a:off x="5622853" y="4585571"/>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378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Add tables to sync (cont.)</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On the database selector, scroll to select and open the source database. Then, select the table you plan to sync. Click Setup sync.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866" y="1882491"/>
            <a:ext cx="5729468" cy="3017782"/>
          </a:xfrm>
          <a:prstGeom prst="rect">
            <a:avLst/>
          </a:prstGeom>
          <a:ln>
            <a:solidFill>
              <a:schemeClr val="tx1">
                <a:lumMod val="50000"/>
                <a:lumOff val="50000"/>
              </a:schemeClr>
            </a:solidFill>
          </a:ln>
        </p:spPr>
      </p:pic>
      <p:sp>
        <p:nvSpPr>
          <p:cNvPr id="12" name="Right Arrow 11"/>
          <p:cNvSpPr/>
          <p:nvPr/>
        </p:nvSpPr>
        <p:spPr>
          <a:xfrm>
            <a:off x="1282347" y="3145969"/>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763172" y="2735042"/>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6485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Specify Sync Schedule</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4151453"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Specify the sync schedule by selecting from the list of scheduling options in the Repeat field.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For one time loads, select the Does Not Repeat option.</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Click Save, or Save and sync now to either save the schedule, or save the schedule and start the sync immediately.</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804"/>
          <a:stretch/>
        </p:blipFill>
        <p:spPr>
          <a:xfrm>
            <a:off x="4916919" y="997369"/>
            <a:ext cx="3831591" cy="3779873"/>
          </a:xfrm>
          <a:prstGeom prst="rect">
            <a:avLst/>
          </a:prstGeom>
          <a:ln>
            <a:solidFill>
              <a:schemeClr val="tx1">
                <a:lumMod val="50000"/>
                <a:lumOff val="50000"/>
              </a:schemeClr>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289" y="4367078"/>
            <a:ext cx="2702849" cy="329499"/>
          </a:xfrm>
          <a:prstGeom prst="rect">
            <a:avLst/>
          </a:prstGeom>
        </p:spPr>
      </p:pic>
      <p:sp>
        <p:nvSpPr>
          <p:cNvPr id="8" name="Right Arrow 7"/>
          <p:cNvSpPr/>
          <p:nvPr/>
        </p:nvSpPr>
        <p:spPr>
          <a:xfrm rot="10800000">
            <a:off x="8099766" y="4409120"/>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6930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Map tables</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340004"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To map the external tables to </a:t>
            </a:r>
            <a:r>
              <a:rPr lang="en-US" dirty="0" err="1">
                <a:latin typeface="Helvetica Light" charset="0"/>
                <a:ea typeface="Helvetica Light" charset="0"/>
                <a:cs typeface="Helvetica Light" charset="0"/>
                <a:sym typeface="Helvetica Neue Light"/>
              </a:rPr>
              <a:t>ThoughtSpot’s</a:t>
            </a:r>
            <a:r>
              <a:rPr lang="en-US" dirty="0">
                <a:latin typeface="Helvetica Light" charset="0"/>
                <a:ea typeface="Helvetica Light" charset="0"/>
                <a:cs typeface="Helvetica Light" charset="0"/>
                <a:sym typeface="Helvetica Neue Light"/>
              </a:rPr>
              <a:t> database, open the Advanced setup interface, which is located just under the Schedule interface.</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18434" name="Picture 2" descr="ap tables"/>
          <p:cNvPicPr>
            <a:picLocks noChangeAspect="1" noChangeArrowheads="1"/>
          </p:cNvPicPr>
          <p:nvPr/>
        </p:nvPicPr>
        <p:blipFill rotWithShape="1">
          <a:blip r:embed="rId3">
            <a:extLst>
              <a:ext uri="{28A0092B-C50C-407E-A947-70E740481C1C}">
                <a14:useLocalDpi xmlns:a14="http://schemas.microsoft.com/office/drawing/2010/main" val="0"/>
              </a:ext>
            </a:extLst>
          </a:blip>
          <a:srcRect l="2812" t="10294" r="5388" b="13695"/>
          <a:stretch/>
        </p:blipFill>
        <p:spPr bwMode="auto">
          <a:xfrm>
            <a:off x="3794702" y="1931830"/>
            <a:ext cx="5077388" cy="2790126"/>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8" name="Right Arrow 7"/>
          <p:cNvSpPr/>
          <p:nvPr/>
        </p:nvSpPr>
        <p:spPr>
          <a:xfrm rot="10800000">
            <a:off x="4802775" y="1931831"/>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71;p2"/>
          <p:cNvSpPr txBox="1">
            <a:spLocks/>
          </p:cNvSpPr>
          <p:nvPr/>
        </p:nvSpPr>
        <p:spPr>
          <a:xfrm>
            <a:off x="304800" y="2190122"/>
            <a:ext cx="3333739" cy="1893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Select an existing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database.</a:t>
            </a:r>
          </a:p>
          <a:p>
            <a:pPr marL="127000" indent="0" algn="ctr">
              <a:buFont typeface="Arial"/>
              <a:buNone/>
            </a:pPr>
            <a:r>
              <a:rPr lang="en-US" dirty="0">
                <a:latin typeface="Helvetica Light" charset="0"/>
                <a:ea typeface="Helvetica Light" charset="0"/>
                <a:cs typeface="Helvetica Light" charset="0"/>
                <a:sym typeface="Helvetica Neue Light"/>
              </a:rPr>
              <a:t>or</a:t>
            </a:r>
          </a:p>
          <a:p>
            <a:pPr marL="127000" indent="0">
              <a:buFont typeface="Arial"/>
              <a:buNone/>
            </a:pPr>
            <a:r>
              <a:rPr lang="en-US" dirty="0">
                <a:latin typeface="Helvetica Light" charset="0"/>
                <a:ea typeface="Helvetica Light" charset="0"/>
                <a:cs typeface="Helvetica Light" charset="0"/>
                <a:sym typeface="Helvetica Neue Light"/>
              </a:rPr>
              <a:t>Use TQL Editor to create a new database. </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10" name="Right Arrow 9"/>
          <p:cNvSpPr/>
          <p:nvPr/>
        </p:nvSpPr>
        <p:spPr>
          <a:xfrm rot="10800000">
            <a:off x="4955175" y="332689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880482" y="223290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6004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Map tables (cont.)</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340004"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sym typeface="Helvetica Neue Light"/>
              </a:rPr>
              <a:t>Then, select which columns in the table from the external source to sync to the </a:t>
            </a:r>
            <a:r>
              <a:rPr lang="en-US" dirty="0" err="1">
                <a:latin typeface="Helvetica Light" charset="0"/>
                <a:sym typeface="Helvetica Neue Light"/>
              </a:rPr>
              <a:t>ThoughtSpot</a:t>
            </a:r>
            <a:r>
              <a:rPr lang="en-US" dirty="0">
                <a:latin typeface="Helvetica Light" charset="0"/>
                <a:sym typeface="Helvetica Neue Light"/>
              </a:rPr>
              <a:t> table. You can change the name of the column </a:t>
            </a:r>
            <a:r>
              <a:rPr lang="en-US" dirty="0">
                <a:latin typeface="Helvetica Light" charset="0"/>
                <a:ea typeface="Helvetica Light" charset="0"/>
                <a:cs typeface="Helvetica Light" charset="0"/>
                <a:sym typeface="Helvetica Neue Light"/>
              </a:rPr>
              <a:t>as it will appear in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by editing the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column field.</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5056"/>
          <a:stretch/>
        </p:blipFill>
        <p:spPr>
          <a:xfrm>
            <a:off x="825519" y="2189408"/>
            <a:ext cx="7641761" cy="2759101"/>
          </a:xfrm>
          <a:prstGeom prst="rect">
            <a:avLst/>
          </a:prstGeom>
          <a:ln>
            <a:solidFill>
              <a:schemeClr val="tx1">
                <a:lumMod val="50000"/>
                <a:lumOff val="50000"/>
              </a:schemeClr>
            </a:solidFill>
          </a:ln>
        </p:spPr>
      </p:pic>
      <p:sp>
        <p:nvSpPr>
          <p:cNvPr id="10" name="Right Arrow 9"/>
          <p:cNvSpPr/>
          <p:nvPr/>
        </p:nvSpPr>
        <p:spPr>
          <a:xfrm rot="10800000">
            <a:off x="5219024" y="4383647"/>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4655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Create a new database with TQL Editor</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340004"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If a database does not yet exist for the table you are syncing, you may create one in the TQL Editor.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Click the TQL Editor, enter the command </a:t>
            </a:r>
            <a:r>
              <a:rPr lang="en-US" dirty="0">
                <a:latin typeface="Consolas" charset="0"/>
                <a:ea typeface="Consolas" charset="0"/>
                <a:cs typeface="Consolas" charset="0"/>
              </a:rPr>
              <a:t>CREATE DATABASE </a:t>
            </a:r>
            <a:r>
              <a:rPr lang="en-US" i="1" dirty="0" err="1">
                <a:latin typeface="Consolas" charset="0"/>
                <a:ea typeface="Consolas" charset="0"/>
                <a:cs typeface="Consolas" charset="0"/>
              </a:rPr>
              <a:t>databasename</a:t>
            </a:r>
            <a:r>
              <a:rPr lang="en-US" dirty="0">
                <a:latin typeface="Consolas" charset="0"/>
                <a:ea typeface="Consolas" charset="0"/>
                <a:cs typeface="Consolas" charset="0"/>
              </a:rPr>
              <a:t>; </a:t>
            </a:r>
            <a:r>
              <a:rPr lang="en-US" dirty="0">
                <a:latin typeface="Helvetica Light" charset="0"/>
                <a:ea typeface="Helvetica Light" charset="0"/>
                <a:cs typeface="Helvetica Light" charset="0"/>
                <a:sym typeface="Helvetica Neue Light"/>
              </a:rPr>
              <a:t>and click Execute.</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20482" name="Picture 2" descr="dd new database in ThoughtS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736" y="2756080"/>
            <a:ext cx="5246692" cy="1941276"/>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rot="10800000">
            <a:off x="7056579" y="4384348"/>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9129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Identify Primary and </a:t>
            </a:r>
            <a:r>
              <a:rPr lang="en-US" dirty="0" err="1">
                <a:solidFill>
                  <a:srgbClr val="2E3037"/>
                </a:solidFill>
                <a:latin typeface="Helvetica Light" charset="0"/>
                <a:ea typeface="Helvetica Light" charset="0"/>
                <a:cs typeface="Helvetica Light" charset="0"/>
              </a:rPr>
              <a:t>Sharding</a:t>
            </a:r>
            <a:r>
              <a:rPr lang="en-US" dirty="0">
                <a:solidFill>
                  <a:srgbClr val="2E3037"/>
                </a:solidFill>
                <a:latin typeface="Helvetica Light" charset="0"/>
                <a:ea typeface="Helvetica Light" charset="0"/>
                <a:cs typeface="Helvetica Light" charset="0"/>
              </a:rPr>
              <a:t> Key</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340004"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If a Primary Key is identified in the external source, it will be carried over into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If not, you can identify the primary key(s) when mapping the columns.</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082" y="1861410"/>
            <a:ext cx="5325120" cy="3101785"/>
          </a:xfrm>
          <a:prstGeom prst="rect">
            <a:avLst/>
          </a:prstGeom>
          <a:ln>
            <a:solidFill>
              <a:schemeClr val="tx1">
                <a:lumMod val="50000"/>
                <a:lumOff val="50000"/>
              </a:schemeClr>
            </a:solidFill>
          </a:ln>
        </p:spPr>
      </p:pic>
      <p:sp>
        <p:nvSpPr>
          <p:cNvPr id="10" name="Right Arrow 9"/>
          <p:cNvSpPr/>
          <p:nvPr/>
        </p:nvSpPr>
        <p:spPr>
          <a:xfrm rot="5400000">
            <a:off x="7255578" y="3017077"/>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71;p2"/>
          <p:cNvSpPr txBox="1">
            <a:spLocks/>
          </p:cNvSpPr>
          <p:nvPr/>
        </p:nvSpPr>
        <p:spPr>
          <a:xfrm>
            <a:off x="304800" y="2123529"/>
            <a:ext cx="2760372" cy="657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Note that </a:t>
            </a:r>
            <a:r>
              <a:rPr lang="en-US" dirty="0" err="1">
                <a:latin typeface="Helvetica Light" charset="0"/>
                <a:ea typeface="Helvetica Light" charset="0"/>
                <a:cs typeface="Helvetica Light" charset="0"/>
                <a:sym typeface="Helvetica Neue Light"/>
              </a:rPr>
              <a:t>sharding</a:t>
            </a:r>
            <a:r>
              <a:rPr lang="en-US" dirty="0">
                <a:latin typeface="Helvetica Light" charset="0"/>
                <a:ea typeface="Helvetica Light" charset="0"/>
                <a:cs typeface="Helvetica Light" charset="0"/>
                <a:sym typeface="Helvetica Neue Light"/>
              </a:rPr>
              <a:t> key column(s) must be primary key column(s).</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Then, click Save and sync now.</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9" name="Right Arrow 8"/>
          <p:cNvSpPr/>
          <p:nvPr/>
        </p:nvSpPr>
        <p:spPr>
          <a:xfrm rot="5400000">
            <a:off x="7808391" y="3017077"/>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6737298" y="4717782"/>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2726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dirty="0"/>
              <a:t>Example: Creat</a:t>
            </a:r>
            <a:r>
              <a:rPr lang="en" dirty="0"/>
              <a:t>e connection and sync data with Salesforce</a:t>
            </a:r>
            <a:endParaRPr sz="2400" i="0" u="none" strike="noStrike" cap="none" dirty="0">
              <a:solidFill>
                <a:srgbClr val="FFFFFF"/>
              </a:solidFill>
            </a:endParaRPr>
          </a:p>
        </p:txBody>
      </p:sp>
    </p:spTree>
    <p:extLst>
      <p:ext uri="{BB962C8B-B14F-4D97-AF65-F5344CB8AC3E}">
        <p14:creationId xmlns:p14="http://schemas.microsoft.com/office/powerpoint/2010/main" val="71960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0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ThoughtSpot Instances</a:t>
            </a:r>
            <a:endParaRPr/>
          </a:p>
        </p:txBody>
      </p:sp>
      <p:sp>
        <p:nvSpPr>
          <p:cNvPr id="174" name="Google Shape;174;p103"/>
          <p:cNvSpPr txBox="1"/>
          <p:nvPr/>
        </p:nvSpPr>
        <p:spPr>
          <a:xfrm>
            <a:off x="402956" y="1030637"/>
            <a:ext cx="8283714" cy="3554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 sz="1800" i="0" u="none" strike="noStrike" cap="none">
                <a:solidFill>
                  <a:srgbClr val="000000"/>
                </a:solidFill>
                <a:latin typeface="Helvetica Neue Light"/>
                <a:ea typeface="Helvetica Neue Light"/>
                <a:cs typeface="Helvetica Neue Light"/>
                <a:sym typeface="Helvetica Neue Light"/>
              </a:rPr>
              <a:t>If you can't access your ThoughtSpot instance, </a:t>
            </a:r>
            <a:br>
              <a:rPr lang="en" sz="18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it is likely because of the security policy on your laptop.</a:t>
            </a:r>
            <a:endParaRPr>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None/>
            </a:pPr>
            <a:endParaRPr sz="180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None/>
            </a:pPr>
            <a:r>
              <a:rPr lang="en" sz="1800" i="0" u="none" strike="noStrike" cap="none">
                <a:solidFill>
                  <a:srgbClr val="000000"/>
                </a:solidFill>
                <a:latin typeface="Helvetica Neue Light"/>
                <a:ea typeface="Helvetica Neue Light"/>
                <a:cs typeface="Helvetica Neue Light"/>
                <a:sym typeface="Helvetica Neue Light"/>
              </a:rPr>
              <a:t>Try this URL instead, </a:t>
            </a:r>
            <a:br>
              <a:rPr lang="en" sz="18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substituting your IP where shown, </a:t>
            </a:r>
            <a:br>
              <a:rPr lang="en" sz="1800" i="0" u="none" strike="noStrike" cap="none">
                <a:solidFill>
                  <a:srgbClr val="000000"/>
                </a:solidFill>
                <a:latin typeface="Helvetica Neue Light"/>
                <a:ea typeface="Helvetica Neue Light"/>
                <a:cs typeface="Helvetica Neue Light"/>
                <a:sym typeface="Helvetica Neue Light"/>
              </a:rPr>
            </a:br>
            <a:r>
              <a:rPr lang="en" sz="1800" i="0" u="none" strike="noStrike" cap="none">
                <a:solidFill>
                  <a:srgbClr val="000000"/>
                </a:solidFill>
                <a:latin typeface="Helvetica Neue Light"/>
                <a:ea typeface="Helvetica Neue Light"/>
                <a:cs typeface="Helvetica Neue Light"/>
                <a:sym typeface="Helvetica Neue Light"/>
              </a:rPr>
              <a:t>and using hyphens as in the sample:  </a:t>
            </a:r>
            <a:endParaRPr>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None/>
            </a:pPr>
            <a:endParaRPr sz="180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None/>
            </a:pPr>
            <a:r>
              <a:rPr lang="en" sz="2400" b="1" i="0" u="none" strike="noStrike" cap="none">
                <a:solidFill>
                  <a:srgbClr val="000000"/>
                </a:solidFill>
                <a:latin typeface="Helvetica Neue"/>
                <a:ea typeface="Helvetica Neue"/>
                <a:cs typeface="Helvetica Neue"/>
                <a:sym typeface="Helvetica Neue"/>
              </a:rPr>
              <a:t>ec2-</a:t>
            </a:r>
            <a:r>
              <a:rPr lang="en" sz="2400" b="1" i="0" u="none" strike="noStrike" cap="none">
                <a:solidFill>
                  <a:srgbClr val="00B050"/>
                </a:solidFill>
                <a:latin typeface="Helvetica Neue"/>
                <a:ea typeface="Helvetica Neue"/>
                <a:cs typeface="Helvetica Neue"/>
                <a:sym typeface="Helvetica Neue"/>
              </a:rPr>
              <a:t>13-57-76-215</a:t>
            </a:r>
            <a:r>
              <a:rPr lang="en" sz="2400" b="1" i="0" u="none" strike="noStrike" cap="none">
                <a:solidFill>
                  <a:srgbClr val="000000"/>
                </a:solidFill>
                <a:latin typeface="Helvetica Neue"/>
                <a:ea typeface="Helvetica Neue"/>
                <a:cs typeface="Helvetica Neue"/>
                <a:sym typeface="Helvetica Neue"/>
              </a:rPr>
              <a:t>.us-west-1.compute.amazonaws.com</a:t>
            </a:r>
            <a:endParaRPr sz="24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Create a Salesforce Connection</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Enter a name for your connection, and select Salesforce as your Connection Type. </a:t>
            </a: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11" name="Right Arrow 10"/>
          <p:cNvSpPr/>
          <p:nvPr/>
        </p:nvSpPr>
        <p:spPr>
          <a:xfrm>
            <a:off x="6391156" y="281252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050" y="1570324"/>
            <a:ext cx="3760350" cy="3412619"/>
          </a:xfrm>
          <a:prstGeom prst="rect">
            <a:avLst/>
          </a:prstGeom>
          <a:ln>
            <a:solidFill>
              <a:schemeClr val="tx1">
                <a:lumMod val="50000"/>
                <a:lumOff val="50000"/>
              </a:schemeClr>
            </a:solidFill>
          </a:ln>
        </p:spPr>
      </p:pic>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Enter your Salesforce account credentials in the fields that appear, then click Create Connection.</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10" name="Right Arrow 9"/>
          <p:cNvSpPr/>
          <p:nvPr/>
        </p:nvSpPr>
        <p:spPr>
          <a:xfrm>
            <a:off x="4501531" y="2411216"/>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80" y="4693310"/>
            <a:ext cx="1674470" cy="266483"/>
          </a:xfrm>
          <a:prstGeom prst="rect">
            <a:avLst/>
          </a:prstGeom>
        </p:spPr>
      </p:pic>
      <p:sp>
        <p:nvSpPr>
          <p:cNvPr id="12" name="Right Arrow 11"/>
          <p:cNvSpPr/>
          <p:nvPr/>
        </p:nvSpPr>
        <p:spPr>
          <a:xfrm>
            <a:off x="6915367" y="4714380"/>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868" y="1641470"/>
            <a:ext cx="3645060" cy="3058692"/>
          </a:xfrm>
          <a:prstGeom prst="rect">
            <a:avLst/>
          </a:prstGeom>
        </p:spPr>
      </p:pic>
    </p:spTree>
    <p:extLst>
      <p:ext uri="{BB962C8B-B14F-4D97-AF65-F5344CB8AC3E}">
        <p14:creationId xmlns:p14="http://schemas.microsoft.com/office/powerpoint/2010/main" val="2079403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Add Salesforce tables to sync</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A connection to Salesforce has been created, and now the tables to sync must be added.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Click Add table sync to set up table syncing.</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277"/>
          <a:stretch/>
        </p:blipFill>
        <p:spPr>
          <a:xfrm>
            <a:off x="4745602" y="1631904"/>
            <a:ext cx="3788798" cy="3246866"/>
          </a:xfrm>
          <a:prstGeom prst="rect">
            <a:avLst/>
          </a:prstGeom>
          <a:ln>
            <a:solidFill>
              <a:schemeClr val="tx1">
                <a:lumMod val="50000"/>
                <a:lumOff val="50000"/>
              </a:schemeClr>
            </a:solidFill>
          </a:ln>
        </p:spPr>
      </p:pic>
      <p:sp>
        <p:nvSpPr>
          <p:cNvPr id="12" name="Right Arrow 11"/>
          <p:cNvSpPr/>
          <p:nvPr/>
        </p:nvSpPr>
        <p:spPr>
          <a:xfrm>
            <a:off x="5622853" y="4585571"/>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9339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Add Salesforce tables to sync (cont.)</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On the database selector, scroll to select and open the source database. Then, select the table you plan to sync. Click Setup sync. </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866" y="1882491"/>
            <a:ext cx="5729468" cy="3017782"/>
          </a:xfrm>
          <a:prstGeom prst="rect">
            <a:avLst/>
          </a:prstGeom>
          <a:ln>
            <a:solidFill>
              <a:schemeClr val="tx1">
                <a:lumMod val="50000"/>
                <a:lumOff val="50000"/>
              </a:schemeClr>
            </a:solidFill>
          </a:ln>
        </p:spPr>
      </p:pic>
      <p:sp>
        <p:nvSpPr>
          <p:cNvPr id="12" name="Right Arrow 11"/>
          <p:cNvSpPr/>
          <p:nvPr/>
        </p:nvSpPr>
        <p:spPr>
          <a:xfrm>
            <a:off x="1282347" y="3145969"/>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763172" y="2735042"/>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165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dirty="0"/>
              <a:t>Set Sync Properties</a:t>
            </a:r>
            <a:endParaRPr sz="2400" i="0" u="none" strike="noStrike" cap="none" dirty="0">
              <a:solidFill>
                <a:srgbClr val="FFFFFF"/>
              </a:solidFill>
            </a:endParaRPr>
          </a:p>
        </p:txBody>
      </p:sp>
    </p:spTree>
    <p:extLst>
      <p:ext uri="{BB962C8B-B14F-4D97-AF65-F5344CB8AC3E}">
        <p14:creationId xmlns:p14="http://schemas.microsoft.com/office/powerpoint/2010/main" val="1980645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Sync Properties</a:t>
            </a:r>
            <a:endParaRPr sz="2600" u="none" strike="noStrike" cap="none" dirty="0">
              <a:solidFill>
                <a:srgbClr val="2E3037"/>
              </a:solidFill>
              <a:latin typeface="Helvetica Light" charset="0"/>
              <a:ea typeface="Helvetica Light" charset="0"/>
              <a:cs typeface="Helvetica Light" charset="0"/>
            </a:endParaRPr>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10" name="Google Shape;271;p2"/>
          <p:cNvSpPr txBox="1">
            <a:spLocks/>
          </p:cNvSpPr>
          <p:nvPr/>
        </p:nvSpPr>
        <p:spPr>
          <a:xfrm>
            <a:off x="304800" y="997368"/>
            <a:ext cx="8340004" cy="657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To set the sync properties, open the Advanced setup interface. Indicate whether the table should be appended or overwritten upon syncing.</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 b="35967"/>
          <a:stretch/>
        </p:blipFill>
        <p:spPr>
          <a:xfrm>
            <a:off x="1742033" y="2011469"/>
            <a:ext cx="5808734" cy="2759825"/>
          </a:xfrm>
          <a:prstGeom prst="rect">
            <a:avLst/>
          </a:prstGeom>
          <a:ln>
            <a:solidFill>
              <a:schemeClr val="tx1">
                <a:lumMod val="50000"/>
                <a:lumOff val="50000"/>
              </a:schemeClr>
            </a:solidFill>
          </a:ln>
        </p:spPr>
      </p:pic>
    </p:spTree>
    <p:extLst>
      <p:ext uri="{BB962C8B-B14F-4D97-AF65-F5344CB8AC3E}">
        <p14:creationId xmlns:p14="http://schemas.microsoft.com/office/powerpoint/2010/main" val="9317949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Sync Properties (cont.)</a:t>
            </a:r>
            <a:endParaRPr sz="2600" u="none" strike="noStrike" cap="none" dirty="0">
              <a:solidFill>
                <a:srgbClr val="2E3037"/>
              </a:solidFill>
              <a:latin typeface="Helvetica Light" charset="0"/>
              <a:ea typeface="Helvetica Light" charset="0"/>
              <a:cs typeface="Helvetica Light" charset="0"/>
            </a:endParaRPr>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9" name="Google Shape;271;p2"/>
          <p:cNvSpPr txBox="1">
            <a:spLocks/>
          </p:cNvSpPr>
          <p:nvPr/>
        </p:nvSpPr>
        <p:spPr>
          <a:xfrm>
            <a:off x="304800" y="1753404"/>
            <a:ext cx="3702878" cy="1637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
        <p:nvSpPr>
          <p:cNvPr id="10" name="Google Shape;271;p2"/>
          <p:cNvSpPr txBox="1">
            <a:spLocks/>
          </p:cNvSpPr>
          <p:nvPr/>
        </p:nvSpPr>
        <p:spPr>
          <a:xfrm>
            <a:off x="304800" y="997368"/>
            <a:ext cx="3503853" cy="657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You can also add sync scripts here, in the Advanced configuration interface. </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You may add a SQL script to run either before, or after, syncing. These are optional.</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678" y="997368"/>
            <a:ext cx="4821550" cy="4146132"/>
          </a:xfrm>
          <a:prstGeom prst="rect">
            <a:avLst/>
          </a:prstGeom>
          <a:ln>
            <a:solidFill>
              <a:schemeClr val="tx1">
                <a:lumMod val="50000"/>
                <a:lumOff val="50000"/>
              </a:schemeClr>
            </a:solidFill>
          </a:ln>
        </p:spPr>
      </p:pic>
    </p:spTree>
    <p:extLst>
      <p:ext uri="{BB962C8B-B14F-4D97-AF65-F5344CB8AC3E}">
        <p14:creationId xmlns:p14="http://schemas.microsoft.com/office/powerpoint/2010/main" val="10500493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400" dirty="0"/>
              <a:t>Manage </a:t>
            </a:r>
            <a:r>
              <a:rPr lang="en" sz="2400" dirty="0" err="1"/>
              <a:t>DataFlow</a:t>
            </a:r>
            <a:r>
              <a:rPr lang="en" sz="2400" dirty="0"/>
              <a:t> users</a:t>
            </a:r>
            <a:endParaRPr sz="2400" i="0" u="none" strike="noStrike" cap="none" dirty="0">
              <a:solidFill>
                <a:srgbClr val="FFFFFF"/>
              </a:solidFill>
            </a:endParaRPr>
          </a:p>
        </p:txBody>
      </p:sp>
    </p:spTree>
    <p:extLst>
      <p:ext uri="{BB962C8B-B14F-4D97-AF65-F5344CB8AC3E}">
        <p14:creationId xmlns:p14="http://schemas.microsoft.com/office/powerpoint/2010/main" val="38063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Manage </a:t>
            </a: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users</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Administrators can add and manage </a:t>
            </a:r>
            <a:r>
              <a:rPr lang="en-US" dirty="0" err="1">
                <a:latin typeface="Helvetica Light" charset="0"/>
                <a:ea typeface="Helvetica Light" charset="0"/>
                <a:cs typeface="Helvetica Light" charset="0"/>
                <a:sym typeface="Helvetica Neue Light"/>
              </a:rPr>
              <a:t>DataFlow</a:t>
            </a:r>
            <a:r>
              <a:rPr lang="en-US" dirty="0">
                <a:latin typeface="Helvetica Light" charset="0"/>
                <a:ea typeface="Helvetica Light" charset="0"/>
                <a:cs typeface="Helvetica Light" charset="0"/>
                <a:sym typeface="Helvetica Neue Light"/>
              </a:rPr>
              <a:t> users. From the Admin page, click Add user.</a:t>
            </a:r>
          </a:p>
          <a:p>
            <a:pPr marL="127000" indent="0">
              <a:buNone/>
            </a:pPr>
            <a:endParaRPr lang="en-US" dirty="0">
              <a:latin typeface="Helvetica Light" charset="0"/>
              <a:ea typeface="Helvetica Light" charset="0"/>
              <a:cs typeface="Helvetica Light" charset="0"/>
              <a:sym typeface="Helvetica Neue Light"/>
            </a:endParaRPr>
          </a:p>
          <a:p>
            <a:pPr marL="127000" indent="0">
              <a:buNone/>
            </a:pPr>
            <a:r>
              <a:rPr lang="en-US" dirty="0">
                <a:latin typeface="Helvetica Light" charset="0"/>
                <a:ea typeface="Helvetica Light" charset="0"/>
                <a:cs typeface="Helvetica Light" charset="0"/>
                <a:sym typeface="Helvetica Neue Light"/>
              </a:rPr>
              <a:t> </a:t>
            </a:r>
          </a:p>
          <a:p>
            <a:pPr marL="127000" indent="0">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11" name="Right Arrow 10"/>
          <p:cNvSpPr/>
          <p:nvPr/>
        </p:nvSpPr>
        <p:spPr>
          <a:xfrm>
            <a:off x="6391156" y="281252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5" y="2037466"/>
            <a:ext cx="8147752" cy="2227663"/>
          </a:xfrm>
          <a:prstGeom prst="rect">
            <a:avLst/>
          </a:prstGeom>
          <a:ln>
            <a:solidFill>
              <a:schemeClr val="tx1">
                <a:lumMod val="50000"/>
                <a:lumOff val="50000"/>
              </a:schemeClr>
            </a:solidFill>
          </a:ln>
        </p:spPr>
      </p:pic>
      <p:sp>
        <p:nvSpPr>
          <p:cNvPr id="12" name="Right Arrow 11"/>
          <p:cNvSpPr/>
          <p:nvPr/>
        </p:nvSpPr>
        <p:spPr>
          <a:xfrm>
            <a:off x="3041698" y="2212760"/>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936194" y="329341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465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Add </a:t>
            </a: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users</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Enter the information for the new </a:t>
            </a:r>
            <a:r>
              <a:rPr lang="en-US" dirty="0" err="1">
                <a:latin typeface="Helvetica Light" charset="0"/>
                <a:ea typeface="Helvetica Light" charset="0"/>
                <a:cs typeface="Helvetica Light" charset="0"/>
                <a:sym typeface="Helvetica Neue Light"/>
              </a:rPr>
              <a:t>DataFlow</a:t>
            </a:r>
            <a:r>
              <a:rPr lang="en-US" dirty="0">
                <a:latin typeface="Helvetica Light" charset="0"/>
                <a:ea typeface="Helvetica Light" charset="0"/>
                <a:cs typeface="Helvetica Light" charset="0"/>
                <a:sym typeface="Helvetica Neue Light"/>
              </a:rPr>
              <a:t> user in the fields shown. </a:t>
            </a: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
        <p:nvSpPr>
          <p:cNvPr id="2" name="TextBox 1"/>
          <p:cNvSpPr txBox="1"/>
          <p:nvPr/>
        </p:nvSpPr>
        <p:spPr>
          <a:xfrm>
            <a:off x="9028253" y="2627453"/>
            <a:ext cx="184731" cy="307777"/>
          </a:xfrm>
          <a:prstGeom prst="rect">
            <a:avLst/>
          </a:prstGeom>
          <a:noFill/>
        </p:spPr>
        <p:txBody>
          <a:bodyPr wrap="none" rtlCol="0">
            <a:spAutoFit/>
          </a:bodyPr>
          <a:lstStyle/>
          <a:p>
            <a:endParaRPr lang="en-US" dirty="0"/>
          </a:p>
        </p:txBody>
      </p:sp>
      <p:sp>
        <p:nvSpPr>
          <p:cNvPr id="11" name="Right Arrow 10"/>
          <p:cNvSpPr/>
          <p:nvPr/>
        </p:nvSpPr>
        <p:spPr>
          <a:xfrm>
            <a:off x="6391156" y="2812523"/>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199" y="1516284"/>
            <a:ext cx="3254030" cy="3488320"/>
          </a:xfrm>
          <a:prstGeom prst="rect">
            <a:avLst/>
          </a:prstGeom>
          <a:ln>
            <a:solidFill>
              <a:schemeClr val="tx1">
                <a:lumMod val="50000"/>
                <a:lumOff val="50000"/>
              </a:schemeClr>
            </a:solidFill>
          </a:ln>
        </p:spPr>
      </p:pic>
      <p:sp>
        <p:nvSpPr>
          <p:cNvPr id="13" name="Right Arrow 12"/>
          <p:cNvSpPr/>
          <p:nvPr/>
        </p:nvSpPr>
        <p:spPr>
          <a:xfrm>
            <a:off x="6947769" y="4736041"/>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419600" y="2535928"/>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71;p2"/>
          <p:cNvSpPr txBox="1">
            <a:spLocks/>
          </p:cNvSpPr>
          <p:nvPr/>
        </p:nvSpPr>
        <p:spPr>
          <a:xfrm>
            <a:off x="398234" y="1655180"/>
            <a:ext cx="4114800" cy="285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buFont typeface="Arial"/>
              <a:buNone/>
            </a:pPr>
            <a:r>
              <a:rPr lang="en-US" dirty="0">
                <a:latin typeface="Helvetica Light" charset="0"/>
                <a:ea typeface="Helvetica Light" charset="0"/>
                <a:cs typeface="Helvetica Light" charset="0"/>
                <a:sym typeface="Helvetica Neue Light"/>
              </a:rPr>
              <a:t>The user ID must match an existing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account, while the password does not have to match the user’s </a:t>
            </a:r>
            <a:r>
              <a:rPr lang="en-US" dirty="0" err="1">
                <a:latin typeface="Helvetica Light" charset="0"/>
                <a:ea typeface="Helvetica Light" charset="0"/>
                <a:cs typeface="Helvetica Light" charset="0"/>
                <a:sym typeface="Helvetica Neue Light"/>
              </a:rPr>
              <a:t>ThoughtSpot</a:t>
            </a:r>
            <a:r>
              <a:rPr lang="en-US" dirty="0">
                <a:latin typeface="Helvetica Light" charset="0"/>
                <a:ea typeface="Helvetica Light" charset="0"/>
                <a:cs typeface="Helvetica Light" charset="0"/>
                <a:sym typeface="Helvetica Neue Light"/>
              </a:rPr>
              <a:t> password.</a:t>
            </a: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endParaRPr lang="en-US" dirty="0">
              <a:latin typeface="Helvetica Light" charset="0"/>
              <a:ea typeface="Helvetica Light" charset="0"/>
              <a:cs typeface="Helvetica Light" charset="0"/>
              <a:sym typeface="Helvetica Neue Light"/>
            </a:endParaRPr>
          </a:p>
          <a:p>
            <a:pPr marL="127000" indent="0">
              <a:buFont typeface="Arial"/>
              <a:buNone/>
            </a:pPr>
            <a:r>
              <a:rPr lang="en-US" dirty="0">
                <a:latin typeface="Helvetica Light" charset="0"/>
                <a:ea typeface="Helvetica Light" charset="0"/>
                <a:cs typeface="Helvetica Light" charset="0"/>
                <a:sym typeface="Helvetica Neue Light"/>
              </a:rPr>
              <a:t> </a:t>
            </a:r>
          </a:p>
          <a:p>
            <a:pPr marL="127000" indent="0">
              <a:buFont typeface="Arial"/>
              <a:buNone/>
            </a:pPr>
            <a:endParaRPr lang="en-US" dirty="0">
              <a:latin typeface="Helvetica Light" charset="0"/>
              <a:ea typeface="Helvetica Light" charset="0"/>
              <a:cs typeface="Helvetica Light" charset="0"/>
              <a:sym typeface="Helvetica Neue Light"/>
            </a:endParaRPr>
          </a:p>
          <a:p>
            <a:endParaRPr lang="en-US" dirty="0">
              <a:latin typeface="Helvetica Light" charset="0"/>
              <a:ea typeface="Helvetica Light" charset="0"/>
              <a:cs typeface="Helvetica Light" charset="0"/>
            </a:endParaRPr>
          </a:p>
          <a:p>
            <a:pPr marL="127000" indent="0">
              <a:buFont typeface="Arial"/>
              <a:buNone/>
            </a:pPr>
            <a:br>
              <a:rPr lang="en-US" dirty="0"/>
            </a:br>
            <a:endParaRPr lang="en-US" dirty="0">
              <a:latin typeface="Helvetica Light" charset="0"/>
              <a:ea typeface="Helvetica Light" charset="0"/>
              <a:cs typeface="Helvetica Light" charset="0"/>
              <a:sym typeface="Helvetica Neue Light"/>
            </a:endParaRPr>
          </a:p>
          <a:p>
            <a:pPr indent="-342900">
              <a:lnSpc>
                <a:spcPct val="120000"/>
              </a:lnSpc>
              <a:spcBef>
                <a:spcPts val="480"/>
              </a:spcBef>
              <a:buSzPts val="1800"/>
              <a:buFont typeface="Arial" charset="0"/>
              <a:buChar char="•"/>
            </a:pPr>
            <a:endParaRPr lang="en-US" dirty="0"/>
          </a:p>
          <a:p>
            <a:pPr marL="342900" indent="-190500">
              <a:spcBef>
                <a:spcPts val="480"/>
              </a:spcBef>
              <a:buFont typeface="Arial"/>
              <a:buNone/>
            </a:pPr>
            <a:endParaRPr lang="en-US" dirty="0"/>
          </a:p>
          <a:p>
            <a:pPr marL="342900" indent="-190500">
              <a:spcBef>
                <a:spcPts val="480"/>
              </a:spcBef>
              <a:buFont typeface="Arial"/>
              <a:buNone/>
            </a:pPr>
            <a:endParaRPr lang="en-US" dirty="0"/>
          </a:p>
        </p:txBody>
      </p:sp>
    </p:spTree>
    <p:extLst>
      <p:ext uri="{BB962C8B-B14F-4D97-AF65-F5344CB8AC3E}">
        <p14:creationId xmlns:p14="http://schemas.microsoft.com/office/powerpoint/2010/main" val="32676025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dirty="0">
                <a:solidFill>
                  <a:srgbClr val="2E3037"/>
                </a:solidFill>
                <a:latin typeface="Helvetica Light" charset="0"/>
                <a:ea typeface="Helvetica Light" charset="0"/>
                <a:cs typeface="Helvetica Light" charset="0"/>
              </a:rPr>
              <a:t>Make changes to an existing </a:t>
            </a:r>
            <a:r>
              <a:rPr lang="en-US" dirty="0" err="1">
                <a:solidFill>
                  <a:srgbClr val="2E3037"/>
                </a:solidFill>
                <a:latin typeface="Helvetica Light" charset="0"/>
                <a:ea typeface="Helvetica Light" charset="0"/>
                <a:cs typeface="Helvetica Light" charset="0"/>
              </a:rPr>
              <a:t>DataFlow</a:t>
            </a:r>
            <a:r>
              <a:rPr lang="en-US" dirty="0">
                <a:solidFill>
                  <a:srgbClr val="2E3037"/>
                </a:solidFill>
                <a:latin typeface="Helvetica Light" charset="0"/>
                <a:ea typeface="Helvetica Light" charset="0"/>
                <a:cs typeface="Helvetica Light" charset="0"/>
              </a:rPr>
              <a:t> user</a:t>
            </a:r>
            <a:endParaRPr sz="2600" u="none" strike="noStrike" cap="none" dirty="0">
              <a:solidFill>
                <a:srgbClr val="2E3037"/>
              </a:solidFill>
              <a:latin typeface="Helvetica Light" charset="0"/>
              <a:ea typeface="Helvetica Light" charset="0"/>
              <a:cs typeface="Helvetica Light" charset="0"/>
            </a:endParaRPr>
          </a:p>
        </p:txBody>
      </p:sp>
      <p:sp>
        <p:nvSpPr>
          <p:cNvPr id="271" name="Google Shape;271;p2"/>
          <p:cNvSpPr txBox="1">
            <a:spLocks noGrp="1"/>
          </p:cNvSpPr>
          <p:nvPr>
            <p:ph type="body" idx="1"/>
          </p:nvPr>
        </p:nvSpPr>
        <p:spPr>
          <a:xfrm>
            <a:off x="304800" y="997368"/>
            <a:ext cx="8229600" cy="657812"/>
          </a:xfrm>
          <a:prstGeom prst="rect">
            <a:avLst/>
          </a:prstGeom>
          <a:noFill/>
          <a:ln>
            <a:noFill/>
          </a:ln>
        </p:spPr>
        <p:txBody>
          <a:bodyPr spcFirstLastPara="1" wrap="square" lIns="91425" tIns="91425" rIns="91425" bIns="91425" anchor="t" anchorCtr="0">
            <a:noAutofit/>
          </a:bodyPr>
          <a:lstStyle/>
          <a:p>
            <a:pPr marL="127000" indent="0">
              <a:buNone/>
            </a:pPr>
            <a:r>
              <a:rPr lang="en-US" dirty="0">
                <a:latin typeface="Helvetica Light" charset="0"/>
                <a:ea typeface="Helvetica Light" charset="0"/>
                <a:cs typeface="Helvetica Light" charset="0"/>
                <a:sym typeface="Helvetica Neue Light"/>
              </a:rPr>
              <a:t>Make changes to an existing user account by clicking on their username in the User Management tab of the Admin page.</a:t>
            </a:r>
          </a:p>
          <a:p>
            <a:endParaRPr lang="en-US" dirty="0">
              <a:latin typeface="Helvetica Light" charset="0"/>
              <a:ea typeface="Helvetica Light" charset="0"/>
              <a:cs typeface="Helvetica Light" charset="0"/>
            </a:endParaRPr>
          </a:p>
          <a:p>
            <a:pPr marL="127000" indent="0">
              <a:buNone/>
            </a:pPr>
            <a:br>
              <a:rPr lang="en-US" dirty="0"/>
            </a:br>
            <a:endParaRPr lang="en-US" sz="1800" dirty="0">
              <a:latin typeface="Helvetica Light" charset="0"/>
              <a:ea typeface="Helvetica Light" charset="0"/>
              <a:cs typeface="Helvetica Light" charset="0"/>
              <a:sym typeface="Helvetica Neue Light"/>
            </a:endParaRPr>
          </a:p>
          <a:p>
            <a:pPr marL="457200" lvl="0" indent="-342900" algn="l" rtl="0">
              <a:lnSpc>
                <a:spcPct val="120000"/>
              </a:lnSpc>
              <a:spcBef>
                <a:spcPts val="480"/>
              </a:spcBef>
              <a:spcAft>
                <a:spcPts val="0"/>
              </a:spcAft>
              <a:buClr>
                <a:schemeClr val="dk1"/>
              </a:buClr>
              <a:buSzPts val="1800"/>
              <a:buFont typeface="Arial" charset="0"/>
              <a:buChar char="•"/>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50" y="2048714"/>
            <a:ext cx="8147752" cy="2227663"/>
          </a:xfrm>
          <a:prstGeom prst="rect">
            <a:avLst/>
          </a:prstGeom>
          <a:ln>
            <a:solidFill>
              <a:schemeClr val="tx1">
                <a:lumMod val="50000"/>
                <a:lumOff val="50000"/>
              </a:schemeClr>
            </a:solidFill>
          </a:ln>
        </p:spPr>
      </p:pic>
      <p:sp>
        <p:nvSpPr>
          <p:cNvPr id="12" name="Right Arrow 11"/>
          <p:cNvSpPr/>
          <p:nvPr/>
        </p:nvSpPr>
        <p:spPr>
          <a:xfrm>
            <a:off x="757048" y="3847406"/>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3073913" y="2202602"/>
            <a:ext cx="545038" cy="2454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5811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 sz="2600" i="0" u="none" strike="noStrike" cap="none">
                <a:solidFill>
                  <a:srgbClr val="2E3037"/>
                </a:solidFill>
              </a:rPr>
              <a:t>Log In</a:t>
            </a:r>
            <a:endParaRPr sz="2600" i="0" u="none" strike="noStrike" cap="none">
              <a:solidFill>
                <a:srgbClr val="2E3037"/>
              </a:solidFill>
            </a:endParaRPr>
          </a:p>
        </p:txBody>
      </p:sp>
      <p:sp>
        <p:nvSpPr>
          <p:cNvPr id="181" name="Google Shape;181;p8"/>
          <p:cNvSpPr/>
          <p:nvPr/>
        </p:nvSpPr>
        <p:spPr>
          <a:xfrm>
            <a:off x="1835511" y="3059769"/>
            <a:ext cx="2363400" cy="166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p:nvPr/>
        </p:nvSpPr>
        <p:spPr>
          <a:xfrm>
            <a:off x="1835511" y="3454592"/>
            <a:ext cx="2363400" cy="166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0805DCB2-B81F-F044-9A20-A1E735C92A93}"/>
              </a:ext>
            </a:extLst>
          </p:cNvPr>
          <p:cNvPicPr>
            <a:picLocks noChangeAspect="1"/>
          </p:cNvPicPr>
          <p:nvPr/>
        </p:nvPicPr>
        <p:blipFill rotWithShape="1">
          <a:blip r:embed="rId3"/>
          <a:srcRect l="12180" t="6124" r="14055" b="3604"/>
          <a:stretch/>
        </p:blipFill>
        <p:spPr>
          <a:xfrm>
            <a:off x="2402840" y="1017916"/>
            <a:ext cx="4338320" cy="377396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357" name="Google Shape;357;p1"/>
          <p:cNvPicPr preferRelativeResize="0"/>
          <p:nvPr/>
        </p:nvPicPr>
        <p:blipFill rotWithShape="1">
          <a:blip r:embed="rId4">
            <a:alphaModFix/>
          </a:blip>
          <a:srcRect/>
          <a:stretch/>
        </p:blipFill>
        <p:spPr>
          <a:xfrm>
            <a:off x="6608550" y="2447403"/>
            <a:ext cx="1376834" cy="1376834"/>
          </a:xfrm>
          <a:prstGeom prst="rect">
            <a:avLst/>
          </a:prstGeom>
          <a:noFill/>
          <a:ln>
            <a:noFill/>
          </a:ln>
        </p:spPr>
      </p:pic>
      <p:pic>
        <p:nvPicPr>
          <p:cNvPr id="358" name="Google Shape;358;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359" name="Google Shape;359;p1"/>
          <p:cNvPicPr preferRelativeResize="0"/>
          <p:nvPr/>
        </p:nvPicPr>
        <p:blipFill rotWithShape="1">
          <a:blip r:embed="rId5">
            <a:alphaModFix/>
          </a:blip>
          <a:srcRect/>
          <a:stretch/>
        </p:blipFill>
        <p:spPr>
          <a:xfrm>
            <a:off x="1125220" y="2446629"/>
            <a:ext cx="1387083" cy="1389215"/>
          </a:xfrm>
          <a:prstGeom prst="rect">
            <a:avLst/>
          </a:prstGeom>
          <a:noFill/>
          <a:ln>
            <a:noFill/>
          </a:ln>
        </p:spPr>
      </p:pic>
      <p:pic>
        <p:nvPicPr>
          <p:cNvPr id="360" name="Google Shape;360;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361" name="Google Shape;361;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362" name="Google Shape;362;p1"/>
          <p:cNvPicPr preferRelativeResize="0"/>
          <p:nvPr/>
        </p:nvPicPr>
        <p:blipFill rotWithShape="1">
          <a:blip r:embed="rId8">
            <a:alphaModFix/>
          </a:blip>
          <a:srcRect/>
          <a:stretch/>
        </p:blipFill>
        <p:spPr>
          <a:xfrm>
            <a:off x="5260725" y="2111401"/>
            <a:ext cx="1867917" cy="1845138"/>
          </a:xfrm>
          <a:prstGeom prst="rect">
            <a:avLst/>
          </a:prstGeom>
          <a:noFill/>
          <a:ln>
            <a:noFill/>
          </a:ln>
        </p:spPr>
      </p:pic>
      <p:pic>
        <p:nvPicPr>
          <p:cNvPr id="363" name="Google Shape;363;p1"/>
          <p:cNvPicPr preferRelativeResize="0"/>
          <p:nvPr/>
        </p:nvPicPr>
        <p:blipFill rotWithShape="1">
          <a:blip r:embed="rId9">
            <a:alphaModFix/>
          </a:blip>
          <a:srcRect/>
          <a:stretch/>
        </p:blipFill>
        <p:spPr>
          <a:xfrm>
            <a:off x="2005982" y="2102608"/>
            <a:ext cx="1877027" cy="1853931"/>
          </a:xfrm>
          <a:prstGeom prst="rect">
            <a:avLst/>
          </a:prstGeom>
          <a:noFill/>
          <a:ln>
            <a:noFill/>
          </a:ln>
        </p:spPr>
      </p:pic>
      <p:sp>
        <p:nvSpPr>
          <p:cNvPr id="364" name="Google Shape;364;p1"/>
          <p:cNvSpPr txBox="1"/>
          <p:nvPr/>
        </p:nvSpPr>
        <p:spPr>
          <a:xfrm>
            <a:off x="123439" y="4964906"/>
            <a:ext cx="878820" cy="115406"/>
          </a:xfrm>
          <a:prstGeom prst="rect">
            <a:avLst/>
          </a:prstGeom>
          <a:noFill/>
          <a:ln>
            <a:noFill/>
          </a:ln>
        </p:spPr>
        <p:txBody>
          <a:bodyPr spcFirstLastPara="1" wrap="square" lIns="19025" tIns="19025" rIns="19025" bIns="19025" anchor="ctr" anchorCtr="0">
            <a:spAutoFit/>
          </a:bodyPr>
          <a:lstStyle/>
          <a:p>
            <a:pPr marL="0" marR="0" lvl="0" indent="0" algn="l" rtl="0">
              <a:lnSpc>
                <a:spcPct val="100000"/>
              </a:lnSpc>
              <a:spcBef>
                <a:spcPts val="0"/>
              </a:spcBef>
              <a:spcAft>
                <a:spcPts val="0"/>
              </a:spcAft>
              <a:buNone/>
            </a:pPr>
            <a:r>
              <a:rPr lang="en-US" sz="500" b="0" i="0" u="none" strike="noStrike" cap="none">
                <a:solidFill>
                  <a:srgbClr val="5E5E5E"/>
                </a:solidFill>
                <a:latin typeface="Helvetica Neue"/>
                <a:ea typeface="Helvetica Neue"/>
                <a:cs typeface="Helvetica Neue"/>
                <a:sym typeface="Helvetica Neue"/>
              </a:rPr>
              <a:t>© </a:t>
            </a:r>
            <a:r>
              <a:rPr lang="en-US" sz="500" b="0" i="0" u="none" strike="noStrike" cap="none">
                <a:solidFill>
                  <a:srgbClr val="5E5E5E"/>
                </a:solidFill>
                <a:latin typeface="Arial"/>
                <a:ea typeface="Arial"/>
                <a:cs typeface="Arial"/>
                <a:sym typeface="Arial"/>
              </a:rPr>
              <a:t>ThoughtSpot Inc 2019</a:t>
            </a:r>
            <a:endParaRPr sz="500" b="0" i="0" u="none" strike="noStrike" cap="none">
              <a:solidFill>
                <a:srgbClr val="000000"/>
              </a:solidFill>
              <a:latin typeface="Arial"/>
              <a:ea typeface="Arial"/>
              <a:cs typeface="Arial"/>
              <a:sym typeface="Arial"/>
            </a:endParaRPr>
          </a:p>
        </p:txBody>
      </p:sp>
      <p:cxnSp>
        <p:nvCxnSpPr>
          <p:cNvPr id="365" name="Google Shape;365;p1"/>
          <p:cNvCxnSpPr/>
          <p:nvPr/>
        </p:nvCxnSpPr>
        <p:spPr>
          <a:xfrm>
            <a:off x="0" y="5143500"/>
            <a:ext cx="9163500" cy="0"/>
          </a:xfrm>
          <a:prstGeom prst="straightConnector1">
            <a:avLst/>
          </a:prstGeom>
          <a:noFill/>
          <a:ln w="57150" cap="flat" cmpd="sng">
            <a:solidFill>
              <a:srgbClr val="494EFF"/>
            </a:solidFill>
            <a:prstDash val="solid"/>
            <a:miter lim="400000"/>
            <a:headEnd type="none" w="sm" len="sm"/>
            <a:tailEnd type="none" w="sm" len="sm"/>
          </a:ln>
        </p:spPr>
      </p:cxnSp>
      <p:grpSp>
        <p:nvGrpSpPr>
          <p:cNvPr id="366" name="Google Shape;366;p1"/>
          <p:cNvGrpSpPr/>
          <p:nvPr/>
        </p:nvGrpSpPr>
        <p:grpSpPr>
          <a:xfrm>
            <a:off x="382240" y="1032849"/>
            <a:ext cx="8388351" cy="835608"/>
            <a:chOff x="1019439" y="2754262"/>
            <a:chExt cx="22371848" cy="2228289"/>
          </a:xfrm>
        </p:grpSpPr>
        <p:sp>
          <p:nvSpPr>
            <p:cNvPr id="367" name="Google Shape;367;p1"/>
            <p:cNvSpPr txBox="1"/>
            <p:nvPr/>
          </p:nvSpPr>
          <p:spPr>
            <a:xfrm>
              <a:off x="1019439" y="2754262"/>
              <a:ext cx="22371848" cy="144105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3300" b="1" dirty="0">
                  <a:latin typeface="Helvetica Neue Light" charset="0"/>
                  <a:ea typeface="Helvetica Neue Light" charset="0"/>
                  <a:cs typeface="Helvetica Neue Light" charset="0"/>
                  <a:sym typeface="Helvetica Neue"/>
                </a:rPr>
                <a:t>Loading Data with </a:t>
              </a:r>
              <a:r>
                <a:rPr lang="en-US" sz="3300" b="1" dirty="0" err="1">
                  <a:latin typeface="Helvetica Neue Light" charset="0"/>
                  <a:ea typeface="Helvetica Neue Light" charset="0"/>
                  <a:cs typeface="Helvetica Neue Light" charset="0"/>
                  <a:sym typeface="Helvetica Neue"/>
                </a:rPr>
                <a:t>tsload</a:t>
              </a:r>
              <a:endParaRPr sz="3300" b="1" u="none" strike="noStrike" cap="none" dirty="0">
                <a:solidFill>
                  <a:srgbClr val="000000"/>
                </a:solidFill>
                <a:latin typeface="Helvetica Neue Light" charset="0"/>
                <a:ea typeface="Helvetica Neue Light" charset="0"/>
                <a:cs typeface="Helvetica Neue Light" charset="0"/>
                <a:sym typeface="Helvetica Neue"/>
              </a:endParaRPr>
            </a:p>
          </p:txBody>
        </p:sp>
        <p:sp>
          <p:nvSpPr>
            <p:cNvPr id="368" name="Google Shape;368;p1"/>
            <p:cNvSpPr txBox="1"/>
            <p:nvPr/>
          </p:nvSpPr>
          <p:spPr>
            <a:xfrm>
              <a:off x="1019439" y="4058427"/>
              <a:ext cx="22371848" cy="92412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None/>
              </a:pPr>
              <a:r>
                <a:rPr lang="en-US" sz="1800" dirty="0">
                  <a:latin typeface="Helvetica Neue Light" charset="0"/>
                  <a:ea typeface="Helvetica Neue Light" charset="0"/>
                  <a:cs typeface="Helvetica Neue Light" charset="0"/>
                  <a:sym typeface="Helvetica Neue"/>
                </a:rPr>
                <a:t>Version 6.3 </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grpSp>
      <p:pic>
        <p:nvPicPr>
          <p:cNvPr id="369" name="Google Shape;369;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370" name="Google Shape;370;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371" name="Google Shape;371;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372" name="Google Shape;372;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373" name="Google Shape;373;p1"/>
          <p:cNvSpPr/>
          <p:nvPr/>
        </p:nvSpPr>
        <p:spPr>
          <a:xfrm>
            <a:off x="3437030" y="1874126"/>
            <a:ext cx="2358609" cy="2358916"/>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4" name="Google Shape;374;p1"/>
          <p:cNvPicPr preferRelativeResize="0"/>
          <p:nvPr/>
        </p:nvPicPr>
        <p:blipFill rotWithShape="1">
          <a:blip r:embed="rId14">
            <a:alphaModFix/>
          </a:blip>
          <a:srcRect/>
          <a:stretch/>
        </p:blipFill>
        <p:spPr>
          <a:xfrm>
            <a:off x="3325221" y="1749969"/>
            <a:ext cx="2611628" cy="2619842"/>
          </a:xfrm>
          <a:prstGeom prst="rect">
            <a:avLst/>
          </a:prstGeom>
          <a:noFill/>
          <a:ln>
            <a:noFill/>
          </a:ln>
        </p:spPr>
      </p:pic>
      <p:pic>
        <p:nvPicPr>
          <p:cNvPr id="375" name="Google Shape;375;p1" descr="E:\Work\japan\Aloki\ThoughSpot\PPT\First call Animation 2018\6-6-2018\Ref\10.png"/>
          <p:cNvPicPr preferRelativeResize="0"/>
          <p:nvPr/>
        </p:nvPicPr>
        <p:blipFill rotWithShape="1">
          <a:blip r:embed="rId15">
            <a:alphaModFix/>
          </a:blip>
          <a:srcRect/>
          <a:stretch/>
        </p:blipFill>
        <p:spPr>
          <a:xfrm>
            <a:off x="4184831" y="2062726"/>
            <a:ext cx="839773" cy="2817194"/>
          </a:xfrm>
          <a:prstGeom prst="rect">
            <a:avLst/>
          </a:prstGeom>
          <a:noFill/>
          <a:ln>
            <a:noFill/>
          </a:ln>
        </p:spPr>
      </p:pic>
      <p:pic>
        <p:nvPicPr>
          <p:cNvPr id="376" name="Google Shape;376;p1"/>
          <p:cNvPicPr preferRelativeResize="0"/>
          <p:nvPr/>
        </p:nvPicPr>
        <p:blipFill rotWithShape="1">
          <a:blip r:embed="rId16">
            <a:alphaModFix/>
          </a:blip>
          <a:srcRect t="26298" b="23872"/>
          <a:stretch/>
        </p:blipFill>
        <p:spPr>
          <a:xfrm>
            <a:off x="3405580" y="225532"/>
            <a:ext cx="2342077" cy="498285"/>
          </a:xfrm>
          <a:prstGeom prst="rect">
            <a:avLst/>
          </a:prstGeom>
          <a:noFill/>
          <a:ln>
            <a:noFill/>
          </a:ln>
        </p:spPr>
      </p:pic>
    </p:spTree>
    <p:extLst>
      <p:ext uri="{BB962C8B-B14F-4D97-AF65-F5344CB8AC3E}">
        <p14:creationId xmlns:p14="http://schemas.microsoft.com/office/powerpoint/2010/main" val="929430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Prerequisites</a:t>
            </a:r>
            <a:endParaRPr/>
          </a:p>
        </p:txBody>
      </p:sp>
      <p:sp>
        <p:nvSpPr>
          <p:cNvPr id="149" name="Google Shape;149;p3"/>
          <p:cNvSpPr txBox="1">
            <a:spLocks noGrp="1"/>
          </p:cNvSpPr>
          <p:nvPr>
            <p:ph type="body" idx="1"/>
          </p:nvPr>
        </p:nvSpPr>
        <p:spPr>
          <a:xfrm>
            <a:off x="416418" y="862900"/>
            <a:ext cx="8049900" cy="3824100"/>
          </a:xfrm>
          <a:prstGeom prst="rect">
            <a:avLst/>
          </a:prstGeom>
          <a:noFill/>
          <a:ln>
            <a:noFill/>
          </a:ln>
        </p:spPr>
        <p:txBody>
          <a:bodyPr spcFirstLastPara="1" wrap="square" lIns="82275" tIns="36575" rIns="81625" bIns="40800" anchor="t" anchorCtr="0">
            <a:noAutofit/>
          </a:bodyPr>
          <a:lstStyle/>
          <a:p>
            <a:pPr marL="182880" lvl="0" indent="-114300" algn="l" rtl="0">
              <a:lnSpc>
                <a:spcPct val="115000"/>
              </a:lnSpc>
              <a:spcBef>
                <a:spcPts val="320"/>
              </a:spcBef>
              <a:spcAft>
                <a:spcPts val="0"/>
              </a:spcAft>
              <a:buClr>
                <a:schemeClr val="dk1"/>
              </a:buClr>
              <a:buSzPts val="1800"/>
              <a:buFont typeface="Helvetica Neue Light"/>
              <a:buChar char="•"/>
            </a:pPr>
            <a:r>
              <a:rPr lang="en" sz="1800" dirty="0">
                <a:latin typeface="Helvetica Neue Light"/>
                <a:ea typeface="Helvetica Neue Light"/>
                <a:cs typeface="Helvetica Neue Light"/>
                <a:sym typeface="Helvetica Neue Light"/>
              </a:rPr>
              <a:t> </a:t>
            </a:r>
            <a:r>
              <a:rPr lang="en" sz="1800" dirty="0">
                <a:solidFill>
                  <a:schemeClr val="dk1"/>
                </a:solidFill>
                <a:latin typeface="Helvetica Neue Light"/>
                <a:ea typeface="Helvetica Neue Light"/>
                <a:cs typeface="Helvetica Neue Light"/>
                <a:sym typeface="Helvetica Neue Light"/>
              </a:rPr>
              <a:t>A laptop or PC with</a:t>
            </a:r>
            <a:r>
              <a:rPr lang="en" sz="1800" dirty="0">
                <a:latin typeface="Helvetica Neue Light"/>
                <a:ea typeface="Helvetica Neue Light"/>
                <a:cs typeface="Helvetica Neue Light"/>
                <a:sym typeface="Helvetica Neue Light"/>
              </a:rPr>
              <a:t> Internet access</a:t>
            </a:r>
            <a:endParaRPr sz="1800" dirty="0">
              <a:latin typeface="Helvetica Neue Light"/>
              <a:ea typeface="Helvetica Neue Light"/>
              <a:cs typeface="Helvetica Neue Light"/>
              <a:sym typeface="Helvetica Neue Light"/>
            </a:endParaRPr>
          </a:p>
          <a:p>
            <a:pPr marL="914400" lvl="1" indent="-342900" algn="l" rtl="0">
              <a:lnSpc>
                <a:spcPct val="115000"/>
              </a:lnSpc>
              <a:spcBef>
                <a:spcPts val="32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Browser (Chrome preferred)</a:t>
            </a:r>
            <a:endParaRPr sz="1800" dirty="0">
              <a:latin typeface="Helvetica Neue Light"/>
              <a:ea typeface="Helvetica Neue Light"/>
              <a:cs typeface="Helvetica Neue Light"/>
              <a:sym typeface="Helvetica Neue Light"/>
            </a:endParaRPr>
          </a:p>
          <a:p>
            <a:pPr marL="914400" lvl="1" indent="-342900" algn="l" rtl="0">
              <a:lnSpc>
                <a:spcPct val="115000"/>
              </a:lnSpc>
              <a:spcBef>
                <a:spcPts val="32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Terminal emulator: </a:t>
            </a:r>
            <a:endParaRPr sz="1800" dirty="0">
              <a:latin typeface="Helvetica Neue Light"/>
              <a:ea typeface="Helvetica Neue Light"/>
              <a:cs typeface="Helvetica Neue Light"/>
              <a:sym typeface="Helvetica Neue Light"/>
            </a:endParaRPr>
          </a:p>
          <a:p>
            <a:pPr marL="1371600" lvl="2" indent="-342900" algn="l" rtl="0">
              <a:lnSpc>
                <a:spcPct val="115000"/>
              </a:lnSpc>
              <a:spcBef>
                <a:spcPts val="320"/>
              </a:spcBef>
              <a:spcAft>
                <a:spcPts val="0"/>
              </a:spcAft>
              <a:buSzPts val="1800"/>
              <a:buFont typeface="Helvetica Neue Light"/>
              <a:buChar char="•"/>
            </a:pPr>
            <a:r>
              <a:rPr lang="en" sz="1800" dirty="0" err="1">
                <a:latin typeface="Helvetica Neue Light"/>
                <a:ea typeface="Helvetica Neue Light"/>
                <a:cs typeface="Helvetica Neue Light"/>
                <a:sym typeface="Helvetica Neue Light"/>
              </a:rPr>
              <a:t>MacOS</a:t>
            </a:r>
            <a:r>
              <a:rPr lang="en" sz="1800" dirty="0">
                <a:latin typeface="Helvetica Neue Light"/>
                <a:ea typeface="Helvetica Neue Light"/>
                <a:cs typeface="Helvetica Neue Light"/>
                <a:sym typeface="Helvetica Neue Light"/>
              </a:rPr>
              <a:t>: </a:t>
            </a:r>
            <a:r>
              <a:rPr lang="en" sz="1800" dirty="0" err="1">
                <a:latin typeface="Helvetica Neue Light"/>
                <a:ea typeface="Helvetica Neue Light"/>
                <a:cs typeface="Helvetica Neue Light"/>
                <a:sym typeface="Helvetica Neue Light"/>
              </a:rPr>
              <a:t>iTerm</a:t>
            </a:r>
            <a:r>
              <a:rPr lang="en" sz="1800" dirty="0">
                <a:latin typeface="Helvetica Neue Light"/>
                <a:ea typeface="Helvetica Neue Light"/>
                <a:cs typeface="Helvetica Neue Light"/>
                <a:sym typeface="Helvetica Neue Light"/>
              </a:rPr>
              <a:t> or Terminal</a:t>
            </a:r>
            <a:br>
              <a:rPr lang="en" sz="1800" dirty="0">
                <a:latin typeface="Helvetica Neue Light"/>
                <a:ea typeface="Helvetica Neue Light"/>
                <a:cs typeface="Helvetica Neue Light"/>
                <a:sym typeface="Helvetica Neue Light"/>
              </a:rPr>
            </a:br>
            <a:r>
              <a:rPr lang="en" sz="1800" dirty="0">
                <a:latin typeface="Helvetica Neue Light"/>
                <a:ea typeface="Helvetica Neue Light"/>
                <a:cs typeface="Helvetica Neue Light"/>
                <a:sym typeface="Helvetica Neue Light"/>
              </a:rPr>
              <a:t>Windows: </a:t>
            </a:r>
            <a:r>
              <a:rPr lang="en" sz="1800" u="sng" dirty="0">
                <a:solidFill>
                  <a:schemeClr val="hlink"/>
                </a:solidFill>
                <a:latin typeface="Helvetica Neue Light"/>
                <a:ea typeface="Helvetica Neue Light"/>
                <a:cs typeface="Helvetica Neue Light"/>
                <a:sym typeface="Helvetica Neue Light"/>
                <a:hlinkClick r:id="rId3"/>
              </a:rPr>
              <a:t>Putty</a:t>
            </a:r>
            <a:r>
              <a:rPr lang="en" sz="1800" dirty="0">
                <a:solidFill>
                  <a:schemeClr val="dk1"/>
                </a:solidFill>
                <a:latin typeface="Helvetica Neue Light"/>
                <a:ea typeface="Helvetica Neue Light"/>
                <a:cs typeface="Helvetica Neue Light"/>
                <a:sym typeface="Helvetica Neue Light"/>
              </a:rPr>
              <a:t> or similar</a:t>
            </a:r>
            <a:endParaRPr lang="en-US" sz="1800" dirty="0">
              <a:latin typeface="Helvetica Neue Light"/>
              <a:ea typeface="Helvetica Neue Light"/>
              <a:cs typeface="Helvetica Neue Light"/>
              <a:sym typeface="Helvetica Neue Light"/>
            </a:endParaRPr>
          </a:p>
          <a:p>
            <a:pPr indent="-342900">
              <a:lnSpc>
                <a:spcPct val="115000"/>
              </a:lnSpc>
              <a:buSzPts val="1800"/>
              <a:buFont typeface="Helvetica Neue Light"/>
              <a:buChar char="•"/>
            </a:pPr>
            <a:r>
              <a:rPr lang="en" sz="2200" dirty="0">
                <a:latin typeface="Helvetica Neue Light"/>
                <a:ea typeface="Helvetica Neue Light"/>
                <a:cs typeface="Helvetica Neue Light"/>
                <a:sym typeface="Helvetica Neue Light"/>
              </a:rPr>
              <a:t>Basic understanding of databases and SQL</a:t>
            </a:r>
            <a:endParaRPr sz="2200" dirty="0">
              <a:latin typeface="Helvetica Neue Light"/>
              <a:ea typeface="Helvetica Neue Light"/>
              <a:cs typeface="Helvetica Neue Light"/>
              <a:sym typeface="Helvetica Neue Light"/>
            </a:endParaRPr>
          </a:p>
          <a:p>
            <a:pPr marL="914400" lvl="1" indent="-342900" algn="l" rtl="0">
              <a:lnSpc>
                <a:spcPct val="150000"/>
              </a:lnSpc>
              <a:spcBef>
                <a:spcPts val="30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DDL (data definition language), primary key/foreign key, joins</a:t>
            </a:r>
            <a:endParaRPr sz="1800" dirty="0">
              <a:latin typeface="Helvetica Neue Light"/>
              <a:ea typeface="Helvetica Neue Light"/>
              <a:cs typeface="Helvetica Neue Light"/>
              <a:sym typeface="Helvetica Neue Light"/>
            </a:endParaRPr>
          </a:p>
          <a:p>
            <a:pPr marL="457200" lvl="0" indent="-342900" algn="l" rtl="0">
              <a:lnSpc>
                <a:spcPct val="115000"/>
              </a:lnSpc>
              <a:spcBef>
                <a:spcPts val="32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Basic Linux (</a:t>
            </a:r>
            <a:r>
              <a:rPr lang="en" sz="1800" dirty="0" err="1">
                <a:latin typeface="Helvetica Neue Light"/>
                <a:ea typeface="Helvetica Neue Light"/>
                <a:cs typeface="Helvetica Neue Light"/>
                <a:sym typeface="Helvetica Neue Light"/>
              </a:rPr>
              <a:t>scp</a:t>
            </a:r>
            <a:r>
              <a:rPr lang="en" sz="1800" dirty="0">
                <a:latin typeface="Helvetica Neue Light"/>
                <a:ea typeface="Helvetica Neue Light"/>
                <a:cs typeface="Helvetica Neue Light"/>
                <a:sym typeface="Helvetica Neue Light"/>
              </a:rPr>
              <a:t>, </a:t>
            </a:r>
            <a:r>
              <a:rPr lang="en" sz="1800" dirty="0" err="1">
                <a:latin typeface="Helvetica Neue Light"/>
                <a:ea typeface="Helvetica Neue Light"/>
                <a:cs typeface="Helvetica Neue Light"/>
                <a:sym typeface="Helvetica Neue Light"/>
              </a:rPr>
              <a:t>ssh</a:t>
            </a:r>
            <a:r>
              <a:rPr lang="en" sz="1800" dirty="0">
                <a:latin typeface="Helvetica Neue Light"/>
                <a:ea typeface="Helvetica Neue Light"/>
                <a:cs typeface="Helvetica Neue Light"/>
                <a:sym typeface="Helvetica Neue Light"/>
              </a:rPr>
              <a:t>, ls, cd, cat, unzip)</a:t>
            </a:r>
            <a:endParaRPr sz="1800" dirty="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316051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Working with CSV files</a:t>
            </a:r>
            <a:endParaRPr/>
          </a:p>
        </p:txBody>
      </p:sp>
      <p:sp>
        <p:nvSpPr>
          <p:cNvPr id="239" name="Google Shape;239;p14"/>
          <p:cNvSpPr txBox="1">
            <a:spLocks noGrp="1"/>
          </p:cNvSpPr>
          <p:nvPr>
            <p:ph type="body" idx="1"/>
          </p:nvPr>
        </p:nvSpPr>
        <p:spPr>
          <a:xfrm>
            <a:off x="1794900" y="3933675"/>
            <a:ext cx="5571600" cy="638326"/>
          </a:xfrm>
          <a:prstGeom prst="rect">
            <a:avLst/>
          </a:prstGeom>
          <a:noFill/>
          <a:ln>
            <a:noFill/>
          </a:ln>
        </p:spPr>
        <p:txBody>
          <a:bodyPr spcFirstLastPara="1" wrap="square" lIns="81625" tIns="40800" rIns="81625" bIns="40800" anchor="t" anchorCtr="0">
            <a:noAutofit/>
          </a:bodyPr>
          <a:lstStyle/>
          <a:p>
            <a:pPr marL="457200" lvl="0" indent="0" algn="ctr" rtl="0">
              <a:lnSpc>
                <a:spcPct val="100000"/>
              </a:lnSpc>
              <a:spcBef>
                <a:spcPts val="320"/>
              </a:spcBef>
              <a:spcAft>
                <a:spcPts val="0"/>
              </a:spcAft>
              <a:buSzPts val="1600"/>
              <a:buNone/>
            </a:pPr>
            <a:r>
              <a:rPr lang="en" sz="1800" dirty="0">
                <a:hlinkClick r:id="rId3"/>
              </a:rPr>
              <a:t>Datasets always need some tweaks.</a:t>
            </a:r>
            <a:endParaRPr sz="1800" dirty="0"/>
          </a:p>
        </p:txBody>
      </p:sp>
      <p:pic>
        <p:nvPicPr>
          <p:cNvPr id="240" name="Google Shape;240;p14"/>
          <p:cNvPicPr preferRelativeResize="0"/>
          <p:nvPr/>
        </p:nvPicPr>
        <p:blipFill rotWithShape="1">
          <a:blip r:embed="rId4">
            <a:alphaModFix/>
          </a:blip>
          <a:srcRect/>
          <a:stretch/>
        </p:blipFill>
        <p:spPr>
          <a:xfrm>
            <a:off x="1794900" y="877250"/>
            <a:ext cx="5571601" cy="3000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Working with CSV files</a:t>
            </a:r>
            <a:endParaRPr/>
          </a:p>
        </p:txBody>
      </p:sp>
      <p:sp>
        <p:nvSpPr>
          <p:cNvPr id="253" name="Google Shape;253;p16"/>
          <p:cNvSpPr txBox="1">
            <a:spLocks noGrp="1"/>
          </p:cNvSpPr>
          <p:nvPr>
            <p:ph type="body" idx="1"/>
          </p:nvPr>
        </p:nvSpPr>
        <p:spPr>
          <a:xfrm>
            <a:off x="296100" y="951925"/>
            <a:ext cx="85518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Convert carriage returns from Windows to Linux:</a:t>
            </a:r>
            <a:br>
              <a:rPr lang="en" sz="1800" dirty="0">
                <a:latin typeface="Helvetica Neue Light"/>
                <a:ea typeface="Helvetica Neue Light"/>
                <a:cs typeface="Helvetica Neue Light"/>
                <a:sym typeface="Helvetica Neue Light"/>
              </a:rPr>
            </a:br>
            <a:endParaRPr sz="1800" dirty="0">
              <a:latin typeface="Helvetica Neue Light"/>
              <a:ea typeface="Helvetica Neue Light"/>
              <a:cs typeface="Helvetica Neue Light"/>
              <a:sym typeface="Helvetica Neue Light"/>
            </a:endParaRPr>
          </a:p>
          <a:p>
            <a:pPr marL="914400" lvl="0" indent="0" algn="l" rtl="0">
              <a:lnSpc>
                <a:spcPct val="100000"/>
              </a:lnSpc>
              <a:spcBef>
                <a:spcPts val="320"/>
              </a:spcBef>
              <a:spcAft>
                <a:spcPts val="0"/>
              </a:spcAft>
              <a:buSzPts val="1600"/>
              <a:buNone/>
            </a:pPr>
            <a:r>
              <a:rPr lang="en" sz="1800" dirty="0" err="1">
                <a:latin typeface="Courier New"/>
                <a:ea typeface="Courier New"/>
                <a:cs typeface="Courier New"/>
                <a:sym typeface="Courier New"/>
              </a:rPr>
              <a:t>tr</a:t>
            </a:r>
            <a:r>
              <a:rPr lang="en" sz="1800" dirty="0">
                <a:latin typeface="Courier New"/>
                <a:ea typeface="Courier New"/>
                <a:cs typeface="Courier New"/>
                <a:sym typeface="Courier New"/>
              </a:rPr>
              <a:t> '\r\n' '\n' &lt; </a:t>
            </a:r>
            <a:r>
              <a:rPr lang="en" sz="1800" dirty="0" err="1">
                <a:latin typeface="Courier New"/>
                <a:ea typeface="Courier New"/>
                <a:cs typeface="Courier New"/>
                <a:sym typeface="Courier New"/>
              </a:rPr>
              <a:t>orig_filename</a:t>
            </a:r>
            <a:r>
              <a:rPr lang="en" sz="1800" dirty="0">
                <a:latin typeface="Courier New"/>
                <a:ea typeface="Courier New"/>
                <a:cs typeface="Courier New"/>
                <a:sym typeface="Courier New"/>
              </a:rPr>
              <a:t> &gt; </a:t>
            </a:r>
            <a:r>
              <a:rPr lang="en" sz="1800" dirty="0" err="1">
                <a:latin typeface="Courier New"/>
                <a:ea typeface="Courier New"/>
                <a:cs typeface="Courier New"/>
                <a:sym typeface="Courier New"/>
              </a:rPr>
              <a:t>new_file</a:t>
            </a:r>
            <a:br>
              <a:rPr lang="en" sz="1800" dirty="0"/>
            </a:br>
            <a:endParaRPr sz="1800" dirty="0"/>
          </a:p>
          <a:p>
            <a:pPr marL="457200" lvl="1" indent="-342900" algn="l" rtl="0">
              <a:lnSpc>
                <a:spcPct val="100000"/>
              </a:lnSpc>
              <a:spcBef>
                <a:spcPts val="30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Files should be UTF-8 encoded.</a:t>
            </a:r>
            <a:endParaRPr sz="1800" dirty="0">
              <a:latin typeface="Helvetica Neue Light"/>
              <a:ea typeface="Helvetica Neue Light"/>
              <a:cs typeface="Helvetica Neue Light"/>
              <a:sym typeface="Helvetica Neue Light"/>
            </a:endParaRPr>
          </a:p>
          <a:p>
            <a:pPr marL="1371600" marR="0" lvl="2" indent="-342900" algn="l" rtl="0">
              <a:lnSpc>
                <a:spcPct val="100000"/>
              </a:lnSpc>
              <a:spcBef>
                <a:spcPts val="0"/>
              </a:spcBef>
              <a:spcAft>
                <a:spcPts val="0"/>
              </a:spcAft>
              <a:buClr>
                <a:schemeClr val="dk1"/>
              </a:buClr>
              <a:buSzPts val="1800"/>
              <a:buFont typeface="Arial" charset="0"/>
              <a:buChar char="•"/>
            </a:pPr>
            <a:r>
              <a:rPr lang="en" sz="1800" dirty="0">
                <a:latin typeface="Helvetica Neue Light"/>
                <a:ea typeface="Helvetica Neue Light"/>
                <a:cs typeface="Helvetica Neue Light"/>
                <a:sym typeface="Helvetica Neue Light"/>
              </a:rPr>
              <a:t>Use the “file” command to see what the encoding it is.</a:t>
            </a:r>
            <a:endParaRPr dirty="0">
              <a:latin typeface="Helvetica Neue Light"/>
              <a:ea typeface="Helvetica Neue Light"/>
              <a:cs typeface="Helvetica Neue Light"/>
              <a:sym typeface="Helvetica Neue Light"/>
            </a:endParaRPr>
          </a:p>
          <a:p>
            <a:pPr marL="1371600" marR="0" lvl="2" indent="-342900" algn="l" rtl="0">
              <a:lnSpc>
                <a:spcPct val="100000"/>
              </a:lnSpc>
              <a:spcBef>
                <a:spcPts val="0"/>
              </a:spcBef>
              <a:spcAft>
                <a:spcPts val="0"/>
              </a:spcAft>
              <a:buClr>
                <a:schemeClr val="dk1"/>
              </a:buClr>
              <a:buSzPts val="1800"/>
              <a:buFont typeface="Arial" charset="0"/>
              <a:buChar char="•"/>
            </a:pPr>
            <a:r>
              <a:rPr lang="en" sz="1800" dirty="0">
                <a:latin typeface="Helvetica Neue Light"/>
                <a:ea typeface="Helvetica Neue Light"/>
                <a:cs typeface="Helvetica Neue Light"/>
                <a:sym typeface="Helvetica Neue Light"/>
              </a:rPr>
              <a:t>Use “</a:t>
            </a:r>
            <a:r>
              <a:rPr lang="en" sz="1800" dirty="0" err="1">
                <a:latin typeface="Helvetica Neue Light"/>
                <a:ea typeface="Helvetica Neue Light"/>
                <a:cs typeface="Helvetica Neue Light"/>
                <a:sym typeface="Helvetica Neue Light"/>
              </a:rPr>
              <a:t>iconv</a:t>
            </a:r>
            <a:r>
              <a:rPr lang="en" sz="1800" dirty="0">
                <a:latin typeface="Helvetica Neue Light"/>
                <a:ea typeface="Helvetica Neue Light"/>
                <a:cs typeface="Helvetica Neue Light"/>
                <a:sym typeface="Helvetica Neue Light"/>
              </a:rPr>
              <a:t>” if you need to convert to UTF-8</a:t>
            </a:r>
            <a:br>
              <a:rPr lang="en" sz="1800" dirty="0"/>
            </a:br>
            <a:endParaRPr sz="1800" dirty="0"/>
          </a:p>
        </p:txBody>
      </p:sp>
      <p:pic>
        <p:nvPicPr>
          <p:cNvPr id="254" name="Google Shape;254;p16"/>
          <p:cNvPicPr preferRelativeResize="0"/>
          <p:nvPr/>
        </p:nvPicPr>
        <p:blipFill rotWithShape="1">
          <a:blip r:embed="rId3">
            <a:alphaModFix/>
          </a:blip>
          <a:srcRect/>
          <a:stretch/>
        </p:blipFill>
        <p:spPr>
          <a:xfrm>
            <a:off x="3041763" y="3204500"/>
            <a:ext cx="1263543" cy="857400"/>
          </a:xfrm>
          <a:prstGeom prst="rect">
            <a:avLst/>
          </a:prstGeom>
          <a:noFill/>
          <a:ln>
            <a:noFill/>
          </a:ln>
        </p:spPr>
      </p:pic>
      <p:pic>
        <p:nvPicPr>
          <p:cNvPr id="255" name="Google Shape;255;p16"/>
          <p:cNvPicPr preferRelativeResize="0"/>
          <p:nvPr/>
        </p:nvPicPr>
        <p:blipFill rotWithShape="1">
          <a:blip r:embed="rId4">
            <a:alphaModFix/>
          </a:blip>
          <a:srcRect/>
          <a:stretch/>
        </p:blipFill>
        <p:spPr>
          <a:xfrm>
            <a:off x="4669460" y="3204500"/>
            <a:ext cx="1432767" cy="857400"/>
          </a:xfrm>
          <a:prstGeom prst="rect">
            <a:avLst/>
          </a:prstGeom>
          <a:noFill/>
          <a:ln>
            <a:noFill/>
          </a:ln>
        </p:spPr>
      </p:pic>
      <p:sp>
        <p:nvSpPr>
          <p:cNvPr id="256" name="Google Shape;256;p16"/>
          <p:cNvSpPr/>
          <p:nvPr/>
        </p:nvSpPr>
        <p:spPr>
          <a:xfrm>
            <a:off x="4203900" y="3545450"/>
            <a:ext cx="507600" cy="309000"/>
          </a:xfrm>
          <a:prstGeom prst="rightArrow">
            <a:avLst>
              <a:gd name="adj1" fmla="val 50000"/>
              <a:gd name="adj2" fmla="val 50000"/>
            </a:avLst>
          </a:prstGeom>
          <a:solidFill>
            <a:srgbClr val="00FFFF"/>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6"/>
          <p:cNvSpPr txBox="1"/>
          <p:nvPr/>
        </p:nvSpPr>
        <p:spPr>
          <a:xfrm>
            <a:off x="443100" y="4194763"/>
            <a:ext cx="8257800" cy="79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iconv -f -t UTF-8 </a:t>
            </a:r>
            <a:r>
              <a:rPr lang="en" sz="1800" b="0" i="1" u="none" strike="noStrike" cap="none">
                <a:solidFill>
                  <a:srgbClr val="000000"/>
                </a:solidFill>
                <a:latin typeface="Courier New"/>
                <a:ea typeface="Courier New"/>
                <a:cs typeface="Courier New"/>
                <a:sym typeface="Courier New"/>
              </a:rPr>
              <a:t>in_file.csv</a:t>
            </a:r>
            <a:r>
              <a:rPr lang="en" sz="1800" b="0" i="0" u="none" strike="noStrike" cap="none">
                <a:solidFill>
                  <a:srgbClr val="000000"/>
                </a:solidFill>
                <a:latin typeface="Courier New"/>
                <a:ea typeface="Courier New"/>
                <a:cs typeface="Courier New"/>
                <a:sym typeface="Courier New"/>
              </a:rPr>
              <a:t> &gt; </a:t>
            </a:r>
            <a:r>
              <a:rPr lang="en" sz="1800" b="0" i="1" u="none" strike="noStrike" cap="none">
                <a:solidFill>
                  <a:srgbClr val="000000"/>
                </a:solidFill>
                <a:latin typeface="Courier New"/>
                <a:ea typeface="Courier New"/>
                <a:cs typeface="Courier New"/>
                <a:sym typeface="Courier New"/>
              </a:rPr>
              <a:t>out_file.csv</a:t>
            </a:r>
            <a:endParaRPr sz="1800" b="0" i="1"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3"/>
          <p:cNvPicPr preferRelativeResize="0"/>
          <p:nvPr/>
        </p:nvPicPr>
        <p:blipFill rotWithShape="1">
          <a:blip r:embed="rId3">
            <a:alphaModFix/>
          </a:blip>
          <a:srcRect l="2629"/>
          <a:stretch/>
        </p:blipFill>
        <p:spPr>
          <a:xfrm>
            <a:off x="3292200" y="2242425"/>
            <a:ext cx="5571549" cy="2171500"/>
          </a:xfrm>
          <a:prstGeom prst="rect">
            <a:avLst/>
          </a:prstGeom>
          <a:noFill/>
          <a:ln w="9525" cap="flat" cmpd="sng">
            <a:solidFill>
              <a:srgbClr val="666666"/>
            </a:solidFill>
            <a:prstDash val="solid"/>
            <a:round/>
            <a:headEnd type="none" w="sm" len="sm"/>
            <a:tailEnd type="none" w="sm" len="sm"/>
          </a:ln>
        </p:spPr>
      </p:pic>
      <p:sp>
        <p:nvSpPr>
          <p:cNvPr id="230" name="Google Shape;230;p13"/>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
                <a:solidFill>
                  <a:srgbClr val="2E3037"/>
                </a:solidFill>
              </a:rPr>
              <a:t>Download the Sample Data</a:t>
            </a:r>
            <a:endParaRPr sz="2600" b="0" i="0" u="none" strike="noStrike" cap="none">
              <a:solidFill>
                <a:srgbClr val="2E3037"/>
              </a:solidFill>
              <a:latin typeface="Proxima Nova"/>
              <a:ea typeface="Proxima Nova"/>
              <a:cs typeface="Proxima Nova"/>
              <a:sym typeface="Proxima Nova"/>
            </a:endParaRPr>
          </a:p>
        </p:txBody>
      </p:sp>
      <p:sp>
        <p:nvSpPr>
          <p:cNvPr id="231" name="Google Shape;231;p13"/>
          <p:cNvSpPr txBox="1"/>
          <p:nvPr/>
        </p:nvSpPr>
        <p:spPr>
          <a:xfrm>
            <a:off x="304800" y="1090750"/>
            <a:ext cx="8631300" cy="505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600"/>
              <a:buFont typeface="Proxima Nova"/>
              <a:buAutoNum type="arabicPeriod"/>
            </a:pPr>
            <a:r>
              <a:rPr lang="en" sz="1800" b="0" i="0" u="none" strike="noStrike" cap="none">
                <a:solidFill>
                  <a:schemeClr val="dk1"/>
                </a:solidFill>
                <a:latin typeface="Helvetica Neue"/>
                <a:ea typeface="Helvetica Neue"/>
                <a:cs typeface="Helvetica Neue"/>
                <a:sym typeface="Helvetica Neue"/>
              </a:rPr>
              <a:t>Get the bundle of files from our secure file server:</a:t>
            </a:r>
            <a:br>
              <a:rPr lang="en" sz="1600" b="0" i="0" u="none" strike="noStrike" cap="none">
                <a:solidFill>
                  <a:schemeClr val="dk1"/>
                </a:solidFill>
                <a:latin typeface="Helvetica Neue"/>
                <a:ea typeface="Helvetica Neue"/>
                <a:cs typeface="Helvetica Neue"/>
                <a:sym typeface="Helvetica Neue"/>
              </a:rPr>
            </a:br>
            <a:r>
              <a:rPr lang="en" sz="2400" b="0" i="0" u="sng" strike="noStrike" cap="none">
                <a:solidFill>
                  <a:schemeClr val="hlink"/>
                </a:solidFill>
                <a:latin typeface="Helvetica Neue"/>
                <a:ea typeface="Helvetica Neue"/>
                <a:cs typeface="Helvetica Neue"/>
                <a:sym typeface="Helvetica Neue"/>
                <a:hlinkClick r:id="rId4"/>
              </a:rPr>
              <a:t>https://thoughtspot.egnyte.com/fl/AXHJCskFpq</a:t>
            </a:r>
            <a:br>
              <a:rPr lang="en" sz="2400" b="0" i="0" u="none" strike="noStrike" cap="none">
                <a:solidFill>
                  <a:schemeClr val="dk1"/>
                </a:solidFill>
                <a:latin typeface="Helvetica Neue"/>
                <a:ea typeface="Helvetica Neue"/>
                <a:cs typeface="Helvetica Neue"/>
                <a:sym typeface="Helvetica Neue"/>
              </a:rPr>
            </a:br>
            <a:endParaRPr sz="2400" b="0" i="0" u="none" strike="noStrike" cap="none">
              <a:solidFill>
                <a:schemeClr val="dk1"/>
              </a:solidFill>
              <a:latin typeface="Helvetica Neue"/>
              <a:ea typeface="Helvetica Neue"/>
              <a:cs typeface="Helvetica Neue"/>
              <a:sym typeface="Helvetica Neue"/>
            </a:endParaRPr>
          </a:p>
          <a:p>
            <a:pPr marL="342900" marR="0" lvl="0" indent="-342900" algn="l" rtl="0">
              <a:lnSpc>
                <a:spcPct val="150000"/>
              </a:lnSpc>
              <a:spcBef>
                <a:spcPts val="0"/>
              </a:spcBef>
              <a:spcAft>
                <a:spcPts val="0"/>
              </a:spcAft>
              <a:buClr>
                <a:schemeClr val="dk1"/>
              </a:buClr>
              <a:buSzPts val="1600"/>
              <a:buFont typeface="Proxima Nova"/>
              <a:buAutoNum type="arabicPeriod"/>
            </a:pPr>
            <a:r>
              <a:rPr lang="en" sz="1800" b="0" i="0" u="none" strike="noStrike" cap="none">
                <a:solidFill>
                  <a:schemeClr val="dk1"/>
                </a:solidFill>
                <a:latin typeface="Helvetica Neue"/>
                <a:ea typeface="Helvetica Neue"/>
                <a:cs typeface="Helvetica Neue"/>
                <a:sym typeface="Helvetica Neue"/>
              </a:rPr>
              <a:t>Click link for </a:t>
            </a:r>
            <a:br>
              <a:rPr lang="en" sz="1800" b="1" i="0" u="none" strike="noStrike" cap="none">
                <a:solidFill>
                  <a:schemeClr val="dk1"/>
                </a:solidFill>
                <a:latin typeface="Helvetica Neue"/>
                <a:ea typeface="Helvetica Neue"/>
                <a:cs typeface="Helvetica Neue"/>
                <a:sym typeface="Helvetica Neue"/>
              </a:rPr>
            </a:br>
            <a:r>
              <a:rPr lang="en" sz="1800" b="1" i="0" u="none" strike="noStrike" cap="none">
                <a:solidFill>
                  <a:schemeClr val="dk1"/>
                </a:solidFill>
                <a:latin typeface="Helvetica Neue"/>
                <a:ea typeface="Helvetica Neue"/>
                <a:cs typeface="Helvetica Neue"/>
                <a:sym typeface="Helvetica Neue"/>
              </a:rPr>
              <a:t>HO_retail_4.4.zip</a:t>
            </a:r>
            <a:br>
              <a:rPr lang="en" sz="1800" b="1" i="0" u="none" strike="noStrike" cap="none">
                <a:solidFill>
                  <a:schemeClr val="dk1"/>
                </a:solidFill>
                <a:latin typeface="Helvetica Neue"/>
                <a:ea typeface="Helvetica Neue"/>
                <a:cs typeface="Helvetica Neue"/>
                <a:sym typeface="Helvetica Neue"/>
              </a:rPr>
            </a:br>
            <a:r>
              <a:rPr lang="en" sz="1800" b="0" i="0" u="none" strike="noStrike" cap="none">
                <a:solidFill>
                  <a:schemeClr val="dk1"/>
                </a:solidFill>
                <a:latin typeface="Helvetica Neue"/>
                <a:ea typeface="Helvetica Neue"/>
                <a:cs typeface="Helvetica Neue"/>
                <a:sym typeface="Helvetica Neue"/>
              </a:rPr>
              <a:t>to download the zip file.</a:t>
            </a:r>
            <a:br>
              <a:rPr lang="en" sz="1600" b="0" i="0" u="none" strike="noStrike" cap="none">
                <a:solidFill>
                  <a:schemeClr val="dk1"/>
                </a:solidFill>
                <a:latin typeface="Proxima Nova"/>
                <a:ea typeface="Proxima Nova"/>
                <a:cs typeface="Proxima Nova"/>
                <a:sym typeface="Proxima Nova"/>
              </a:rPr>
            </a:br>
            <a:endParaRPr sz="1600" b="0" i="0" u="none" strike="noStrike" cap="none">
              <a:solidFill>
                <a:schemeClr val="dk1"/>
              </a:solidFill>
              <a:latin typeface="Proxima Nova"/>
              <a:ea typeface="Proxima Nova"/>
              <a:cs typeface="Proxima Nova"/>
              <a:sym typeface="Proxima Nova"/>
            </a:endParaRPr>
          </a:p>
          <a:p>
            <a:pPr marL="342900" marR="0" lvl="0" indent="-254000" algn="l" rtl="0">
              <a:lnSpc>
                <a:spcPct val="150000"/>
              </a:lnSpc>
              <a:spcBef>
                <a:spcPts val="280"/>
              </a:spcBef>
              <a:spcAft>
                <a:spcPts val="0"/>
              </a:spcAft>
              <a:buClr>
                <a:schemeClr val="dk1"/>
              </a:buClr>
              <a:buSzPts val="1400"/>
              <a:buFont typeface="Arial"/>
              <a:buNone/>
            </a:pPr>
            <a:endParaRPr sz="1600" b="0" i="0" u="none" strike="noStrike" cap="none">
              <a:solidFill>
                <a:schemeClr val="dk1"/>
              </a:solidFill>
              <a:latin typeface="Proxima Nova"/>
              <a:ea typeface="Proxima Nova"/>
              <a:cs typeface="Proxima Nova"/>
              <a:sym typeface="Proxima Nova"/>
            </a:endParaRPr>
          </a:p>
        </p:txBody>
      </p:sp>
      <p:sp>
        <p:nvSpPr>
          <p:cNvPr id="232" name="Google Shape;232;p13"/>
          <p:cNvSpPr/>
          <p:nvPr/>
        </p:nvSpPr>
        <p:spPr>
          <a:xfrm>
            <a:off x="3529400" y="2955050"/>
            <a:ext cx="2007000" cy="3894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13"/>
          <p:cNvPicPr preferRelativeResize="0"/>
          <p:nvPr/>
        </p:nvPicPr>
        <p:blipFill rotWithShape="1">
          <a:blip r:embed="rId5">
            <a:alphaModFix/>
          </a:blip>
          <a:srcRect/>
          <a:stretch/>
        </p:blipFill>
        <p:spPr>
          <a:xfrm>
            <a:off x="4366198" y="3268450"/>
            <a:ext cx="411600" cy="463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r>
              <a:rPr lang="en-US" sz="2800" b="1" dirty="0"/>
              <a:t>Steps for Data Loading</a:t>
            </a:r>
            <a:endParaRPr lang="en-US" sz="2800" dirty="0"/>
          </a:p>
        </p:txBody>
      </p:sp>
      <p:sp>
        <p:nvSpPr>
          <p:cNvPr id="291" name="Google Shape;291;p74"/>
          <p:cNvSpPr txBox="1">
            <a:spLocks noGrp="1"/>
          </p:cNvSpPr>
          <p:nvPr>
            <p:ph type="body" idx="1"/>
          </p:nvPr>
        </p:nvSpPr>
        <p:spPr>
          <a:xfrm>
            <a:off x="467549" y="962950"/>
            <a:ext cx="7299064" cy="3394500"/>
          </a:xfrm>
          <a:prstGeom prst="rect">
            <a:avLst/>
          </a:prstGeom>
          <a:noFill/>
          <a:ln>
            <a:noFill/>
          </a:ln>
        </p:spPr>
        <p:txBody>
          <a:bodyPr spcFirstLastPara="1" wrap="square" lIns="81625" tIns="40800" rIns="81625" bIns="40800" anchor="t" anchorCtr="0">
            <a:noAutofit/>
          </a:bodyPr>
          <a:lstStyle/>
          <a:p>
            <a:pPr marL="342900" lvl="0" indent="-342900" algn="l" rtl="0">
              <a:lnSpc>
                <a:spcPct val="120000"/>
              </a:lnSpc>
              <a:spcBef>
                <a:spcPts val="320"/>
              </a:spcBef>
              <a:spcAft>
                <a:spcPts val="0"/>
              </a:spcAft>
              <a:buSzPts val="1600"/>
              <a:buAutoNum type="arabicPeriod"/>
            </a:pPr>
            <a:r>
              <a:rPr lang="en-US" sz="1800" dirty="0">
                <a:latin typeface="Helvetica Neue Light" panose="02000403000000020004" pitchFamily="2" charset="0"/>
                <a:ea typeface="Helvetica Neue Light" panose="02000403000000020004" pitchFamily="2" charset="0"/>
                <a:sym typeface="Helvetica Neue"/>
              </a:rPr>
              <a:t>Download data from secure site (</a:t>
            </a:r>
            <a:r>
              <a:rPr lang="en-US" sz="1800" dirty="0" err="1">
                <a:latin typeface="Helvetica Neue Light" panose="02000403000000020004" pitchFamily="2" charset="0"/>
                <a:ea typeface="Helvetica Neue Light" panose="02000403000000020004" pitchFamily="2" charset="0"/>
                <a:sym typeface="Helvetica Neue"/>
              </a:rPr>
              <a:t>Egnyte</a:t>
            </a:r>
            <a:r>
              <a:rPr lang="en-US" sz="1800" dirty="0">
                <a:latin typeface="Helvetica Neue Light" panose="02000403000000020004" pitchFamily="2" charset="0"/>
                <a:ea typeface="Helvetica Neue Light" panose="02000403000000020004" pitchFamily="2" charset="0"/>
                <a:sym typeface="Helvetica Neue"/>
              </a:rPr>
              <a:t>)</a:t>
            </a:r>
          </a:p>
          <a:p>
            <a:pPr marL="342900" lvl="0" indent="-342900" algn="l" rtl="0">
              <a:lnSpc>
                <a:spcPct val="120000"/>
              </a:lnSpc>
              <a:spcBef>
                <a:spcPts val="320"/>
              </a:spcBef>
              <a:spcAft>
                <a:spcPts val="0"/>
              </a:spcAft>
              <a:buSzPts val="1600"/>
              <a:buAutoNum type="arabicPeriod"/>
            </a:pPr>
            <a:r>
              <a:rPr lang="en-US" sz="1800" dirty="0">
                <a:latin typeface="Helvetica Neue Light" panose="02000403000000020004" pitchFamily="2" charset="0"/>
                <a:ea typeface="Helvetica Neue Light" panose="02000403000000020004" pitchFamily="2" charset="0"/>
                <a:sym typeface="Helvetica Neue"/>
              </a:rPr>
              <a:t>Copy data files from local computer to cluster </a:t>
            </a:r>
          </a:p>
          <a:p>
            <a:pPr marL="342900" lvl="0" indent="-342900" algn="l" rtl="0">
              <a:lnSpc>
                <a:spcPct val="120000"/>
              </a:lnSpc>
              <a:spcBef>
                <a:spcPts val="320"/>
              </a:spcBef>
              <a:spcAft>
                <a:spcPts val="0"/>
              </a:spcAft>
              <a:buSzPts val="1600"/>
              <a:buAutoNum type="arabicPeriod"/>
            </a:pPr>
            <a:r>
              <a:rPr lang="en-US" sz="1800" dirty="0">
                <a:latin typeface="Helvetica Neue Light" panose="02000403000000020004" pitchFamily="2" charset="0"/>
                <a:ea typeface="Helvetica Neue Light" panose="02000403000000020004" pitchFamily="2" charset="0"/>
                <a:sym typeface="Helvetica Neue"/>
              </a:rPr>
              <a:t>Unzip files</a:t>
            </a:r>
          </a:p>
          <a:p>
            <a:pPr marL="342900" lvl="0" indent="-342900" algn="l" rtl="0">
              <a:lnSpc>
                <a:spcPct val="120000"/>
              </a:lnSpc>
              <a:spcBef>
                <a:spcPts val="320"/>
              </a:spcBef>
              <a:spcAft>
                <a:spcPts val="0"/>
              </a:spcAft>
              <a:buSzPts val="1600"/>
              <a:buAutoNum type="arabicPeriod"/>
            </a:pPr>
            <a:r>
              <a:rPr lang="en-US" sz="1800" dirty="0">
                <a:latin typeface="Helvetica Neue Light" panose="02000403000000020004" pitchFamily="2" charset="0"/>
                <a:ea typeface="Helvetica Neue Light" panose="02000403000000020004" pitchFamily="2" charset="0"/>
                <a:sym typeface="Helvetica Neue"/>
              </a:rPr>
              <a:t>(If data is pre-staged for training or demo purposes, drop databases)</a:t>
            </a:r>
          </a:p>
          <a:p>
            <a:pPr marL="342900" lvl="0" indent="-342900" algn="l" rtl="0">
              <a:lnSpc>
                <a:spcPct val="120000"/>
              </a:lnSpc>
              <a:spcBef>
                <a:spcPts val="320"/>
              </a:spcBef>
              <a:spcAft>
                <a:spcPts val="0"/>
              </a:spcAft>
              <a:buSzPts val="1600"/>
              <a:buAutoNum type="arabicPeriod"/>
            </a:pPr>
            <a:r>
              <a:rPr lang="en-US" sz="1800" dirty="0">
                <a:latin typeface="Helvetica Neue Light" panose="02000403000000020004" pitchFamily="2" charset="0"/>
                <a:ea typeface="Helvetica Neue Light" panose="02000403000000020004" pitchFamily="2" charset="0"/>
                <a:sym typeface="Helvetica Neue"/>
              </a:rPr>
              <a:t>Run SQL DDL Script in TQL</a:t>
            </a:r>
          </a:p>
          <a:p>
            <a:pPr marL="342900" lvl="0" indent="-342900" algn="l" rtl="0">
              <a:lnSpc>
                <a:spcPct val="120000"/>
              </a:lnSpc>
              <a:spcBef>
                <a:spcPts val="320"/>
              </a:spcBef>
              <a:spcAft>
                <a:spcPts val="0"/>
              </a:spcAft>
              <a:buSzPts val="1600"/>
              <a:buAutoNum type="arabicPeriod"/>
            </a:pPr>
            <a:r>
              <a:rPr lang="en-US" sz="1800" dirty="0">
                <a:latin typeface="Helvetica Neue Light" panose="02000403000000020004" pitchFamily="2" charset="0"/>
                <a:ea typeface="Helvetica Neue Light" panose="02000403000000020004" pitchFamily="2" charset="0"/>
                <a:sym typeface="Helvetica Neue"/>
              </a:rPr>
              <a:t>Load data into tables</a:t>
            </a:r>
            <a:endParaRPr sz="1800" dirty="0">
              <a:latin typeface="Helvetica Neue Light" panose="02000403000000020004" pitchFamily="2" charset="0"/>
              <a:ea typeface="Helvetica Neue Light" panose="02000403000000020004" pitchFamily="2" charset="0"/>
              <a:cs typeface="Helvetica Neue Light" charset="0"/>
              <a:sym typeface="Helvetica Neue"/>
            </a:endParaRPr>
          </a:p>
          <a:p>
            <a:pPr marL="0" lvl="0" indent="0" algn="l" rtl="0">
              <a:lnSpc>
                <a:spcPct val="100000"/>
              </a:lnSpc>
              <a:spcBef>
                <a:spcPts val="320"/>
              </a:spcBef>
              <a:spcAft>
                <a:spcPts val="0"/>
              </a:spcAft>
              <a:buSzPts val="1600"/>
              <a:buNone/>
            </a:pPr>
            <a:br>
              <a:rPr lang="en" sz="1800" dirty="0">
                <a:solidFill>
                  <a:schemeClr val="dk1"/>
                </a:solidFill>
                <a:latin typeface="Courier New"/>
                <a:ea typeface="Courier New"/>
                <a:cs typeface="Courier New"/>
                <a:sym typeface="Courier New"/>
              </a:rPr>
            </a:br>
            <a:endParaRPr sz="1800" dirty="0">
              <a:latin typeface="Courier New"/>
              <a:ea typeface="Courier New"/>
              <a:cs typeface="Courier New"/>
              <a:sym typeface="Courier New"/>
            </a:endParaRPr>
          </a:p>
        </p:txBody>
      </p:sp>
      <p:pic>
        <p:nvPicPr>
          <p:cNvPr id="292" name="Google Shape;292;p74"/>
          <p:cNvPicPr preferRelativeResize="0"/>
          <p:nvPr/>
        </p:nvPicPr>
        <p:blipFill rotWithShape="1">
          <a:blip r:embed="rId3">
            <a:alphaModFix/>
          </a:blip>
          <a:srcRect t="684" b="-683"/>
          <a:stretch/>
        </p:blipFill>
        <p:spPr>
          <a:xfrm>
            <a:off x="6994498" y="3333685"/>
            <a:ext cx="1692172" cy="1692172"/>
          </a:xfrm>
          <a:prstGeom prst="ellipse">
            <a:avLst/>
          </a:prstGeom>
          <a:noFill/>
          <a:ln>
            <a:noFill/>
          </a:ln>
        </p:spPr>
      </p:pic>
    </p:spTree>
    <p:extLst>
      <p:ext uri="{BB962C8B-B14F-4D97-AF65-F5344CB8AC3E}">
        <p14:creationId xmlns:p14="http://schemas.microsoft.com/office/powerpoint/2010/main" val="927426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sz="2800" dirty="0">
                <a:latin typeface="Helvetica Neue"/>
                <a:ea typeface="Helvetica Neue"/>
                <a:cs typeface="Helvetica Neue"/>
                <a:sym typeface="Helvetica Neue"/>
              </a:rPr>
              <a:t>Plan the Schema</a:t>
            </a:r>
            <a:endParaRPr sz="2800" dirty="0">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What is TQL?</a:t>
            </a:r>
            <a:endParaRPr/>
          </a:p>
        </p:txBody>
      </p:sp>
      <p:sp>
        <p:nvSpPr>
          <p:cNvPr id="268" name="Google Shape;268;p18"/>
          <p:cNvSpPr txBox="1">
            <a:spLocks noGrp="1"/>
          </p:cNvSpPr>
          <p:nvPr>
            <p:ph type="body" idx="1"/>
          </p:nvPr>
        </p:nvSpPr>
        <p:spPr>
          <a:xfrm>
            <a:off x="457195" y="941710"/>
            <a:ext cx="8229600" cy="3260100"/>
          </a:xfrm>
          <a:prstGeom prst="rect">
            <a:avLst/>
          </a:prstGeom>
          <a:noFill/>
          <a:ln>
            <a:noFill/>
          </a:ln>
        </p:spPr>
        <p:txBody>
          <a:bodyPr spcFirstLastPara="1" wrap="square" lIns="81625" tIns="40800" rIns="81625" bIns="40800" anchor="t" anchorCtr="0">
            <a:noAutofit/>
          </a:bodyPr>
          <a:lstStyle/>
          <a:p>
            <a:pPr marL="457200" lvl="0" indent="-342900" algn="l" rtl="0">
              <a:lnSpc>
                <a:spcPct val="150000"/>
              </a:lnSpc>
              <a:spcBef>
                <a:spcPts val="320"/>
              </a:spcBef>
              <a:spcAft>
                <a:spcPts val="0"/>
              </a:spcAft>
              <a:buSzPts val="1800"/>
              <a:buFont typeface="Helvetica Neue Light"/>
              <a:buChar char="●"/>
            </a:pPr>
            <a:r>
              <a:rPr lang="en" sz="1800" dirty="0">
                <a:solidFill>
                  <a:schemeClr val="dk1"/>
                </a:solidFill>
                <a:latin typeface="Helvetica Neue Light"/>
                <a:ea typeface="Helvetica Neue Light"/>
                <a:cs typeface="Helvetica Neue Light"/>
                <a:sym typeface="Helvetica Neue Light"/>
              </a:rPr>
              <a:t>A command line, interactive SQL shell for </a:t>
            </a:r>
            <a:r>
              <a:rPr lang="en" sz="1800" dirty="0" err="1">
                <a:solidFill>
                  <a:schemeClr val="dk1"/>
                </a:solidFill>
                <a:latin typeface="Helvetica Neue Light"/>
                <a:ea typeface="Helvetica Neue Light"/>
                <a:cs typeface="Helvetica Neue Light"/>
                <a:sym typeface="Helvetica Neue Light"/>
              </a:rPr>
              <a:t>ThoughtSpot</a:t>
            </a:r>
            <a:br>
              <a:rPr lang="en" sz="1800" dirty="0">
                <a:solidFill>
                  <a:schemeClr val="dk1"/>
                </a:solidFill>
                <a:latin typeface="Helvetica Neue Light"/>
                <a:ea typeface="Helvetica Neue Light"/>
                <a:cs typeface="Helvetica Neue Light"/>
                <a:sym typeface="Helvetica Neue Light"/>
              </a:rPr>
            </a:br>
            <a:endParaRPr sz="1800" dirty="0">
              <a:solidFill>
                <a:schemeClr val="dk1"/>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TQL can be used for:</a:t>
            </a:r>
            <a:endParaRPr sz="1800" dirty="0">
              <a:latin typeface="Helvetica Neue Light"/>
              <a:ea typeface="Helvetica Neue Light"/>
              <a:cs typeface="Helvetica Neue Light"/>
              <a:sym typeface="Helvetica Neue Light"/>
            </a:endParaRPr>
          </a:p>
          <a:p>
            <a:pPr marL="914400" lvl="1" indent="-342900" algn="l" rtl="0">
              <a:lnSpc>
                <a:spcPct val="15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Creating databases, schemas, and tables</a:t>
            </a:r>
            <a:endParaRPr sz="1800" dirty="0">
              <a:latin typeface="Helvetica Neue Light"/>
              <a:ea typeface="Helvetica Neue Light"/>
              <a:cs typeface="Helvetica Neue Light"/>
              <a:sym typeface="Helvetica Neue Light"/>
            </a:endParaRPr>
          </a:p>
          <a:p>
            <a:pPr marL="914400" lvl="1" indent="-342900" algn="l" rtl="0">
              <a:lnSpc>
                <a:spcPct val="15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Sanity checking data loads</a:t>
            </a:r>
            <a:endParaRPr sz="1800" dirty="0">
              <a:latin typeface="Helvetica Neue Light"/>
              <a:ea typeface="Helvetica Neue Light"/>
              <a:cs typeface="Helvetica Neue Light"/>
              <a:sym typeface="Helvetica Neue Light"/>
            </a:endParaRPr>
          </a:p>
          <a:p>
            <a:pPr marL="914400" lvl="1" indent="-342900" algn="l" rtl="0">
              <a:lnSpc>
                <a:spcPct val="15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Changing a schema </a:t>
            </a:r>
            <a:br>
              <a:rPr lang="en" sz="1800" dirty="0">
                <a:latin typeface="Helvetica Neue Light"/>
                <a:ea typeface="Helvetica Neue Light"/>
                <a:cs typeface="Helvetica Neue Light"/>
                <a:sym typeface="Helvetica Neue Light"/>
              </a:rPr>
            </a:br>
            <a:r>
              <a:rPr lang="en" sz="1800" dirty="0">
                <a:latin typeface="Helvetica Neue Light"/>
                <a:ea typeface="Helvetica Neue Light"/>
                <a:cs typeface="Helvetica Neue Light"/>
                <a:sym typeface="Helvetica Neue Light"/>
              </a:rPr>
              <a:t>(primary key, </a:t>
            </a:r>
            <a:r>
              <a:rPr lang="en" sz="1800" dirty="0" err="1">
                <a:latin typeface="Helvetica Neue Light"/>
                <a:ea typeface="Helvetica Neue Light"/>
                <a:cs typeface="Helvetica Neue Light"/>
                <a:sym typeface="Helvetica Neue Light"/>
              </a:rPr>
              <a:t>sharding</a:t>
            </a:r>
            <a:r>
              <a:rPr lang="en" sz="1800" dirty="0">
                <a:latin typeface="Helvetica Neue Light"/>
                <a:ea typeface="Helvetica Neue Light"/>
                <a:cs typeface="Helvetica Neue Light"/>
                <a:sym typeface="Helvetica Neue Light"/>
              </a:rPr>
              <a:t>, data types, relationships)</a:t>
            </a:r>
            <a:endParaRPr sz="1800" dirty="0">
              <a:latin typeface="Helvetica Neue Light"/>
              <a:ea typeface="Helvetica Neue Light"/>
              <a:cs typeface="Helvetica Neue Light"/>
              <a:sym typeface="Helvetica Neue Light"/>
            </a:endParaRPr>
          </a:p>
          <a:p>
            <a:pPr marL="914400" lvl="1" indent="-342900" algn="l" rtl="0">
              <a:lnSpc>
                <a:spcPct val="150000"/>
              </a:lnSpc>
              <a:spcBef>
                <a:spcPts val="0"/>
              </a:spcBef>
              <a:spcAft>
                <a:spcPts val="0"/>
              </a:spcAft>
              <a:buSzPts val="1800"/>
              <a:buChar char="○"/>
            </a:pPr>
            <a:r>
              <a:rPr lang="en" sz="1800" dirty="0">
                <a:latin typeface="Helvetica Neue Light"/>
                <a:ea typeface="Helvetica Neue Light"/>
                <a:cs typeface="Helvetica Neue Light"/>
                <a:sym typeface="Helvetica Neue Light"/>
              </a:rPr>
              <a:t>CTAS - Create Table As Select</a:t>
            </a:r>
            <a:br>
              <a:rPr lang="en" sz="1800" dirty="0"/>
            </a:br>
            <a:endParaRPr sz="1800" dirty="0"/>
          </a:p>
          <a:p>
            <a:pPr marL="0" marR="0" lvl="0" indent="0" algn="l" rtl="0">
              <a:lnSpc>
                <a:spcPct val="100000"/>
              </a:lnSpc>
              <a:spcBef>
                <a:spcPts val="640"/>
              </a:spcBef>
              <a:spcAft>
                <a:spcPts val="0"/>
              </a:spcAft>
              <a:buSzPts val="1600"/>
              <a:buNone/>
            </a:pPr>
            <a:endParaRPr sz="1800" dirty="0"/>
          </a:p>
        </p:txBody>
      </p:sp>
      <p:pic>
        <p:nvPicPr>
          <p:cNvPr id="269" name="Google Shape;269;p18" descr="mage result for postgres"/>
          <p:cNvPicPr preferRelativeResize="0"/>
          <p:nvPr/>
        </p:nvPicPr>
        <p:blipFill rotWithShape="1">
          <a:blip r:embed="rId3">
            <a:alphaModFix/>
          </a:blip>
          <a:srcRect/>
          <a:stretch/>
        </p:blipFill>
        <p:spPr>
          <a:xfrm>
            <a:off x="6876554" y="376962"/>
            <a:ext cx="2024548" cy="2246755"/>
          </a:xfrm>
          <a:prstGeom prst="rect">
            <a:avLst/>
          </a:prstGeom>
          <a:noFill/>
          <a:ln>
            <a:noFill/>
          </a:ln>
        </p:spPr>
      </p:pic>
      <p:pic>
        <p:nvPicPr>
          <p:cNvPr id="270" name="Google Shape;270;p18" descr="mage result for oracle logo"/>
          <p:cNvPicPr preferRelativeResize="0"/>
          <p:nvPr/>
        </p:nvPicPr>
        <p:blipFill rotWithShape="1">
          <a:blip r:embed="rId4">
            <a:alphaModFix/>
          </a:blip>
          <a:srcRect/>
          <a:stretch/>
        </p:blipFill>
        <p:spPr>
          <a:xfrm>
            <a:off x="6632194" y="2481607"/>
            <a:ext cx="2513263" cy="6086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Use TQL to Build the Schema</a:t>
            </a:r>
            <a:endParaRPr/>
          </a:p>
        </p:txBody>
      </p:sp>
      <p:sp>
        <p:nvSpPr>
          <p:cNvPr id="276" name="Google Shape;276;p19"/>
          <p:cNvSpPr txBox="1">
            <a:spLocks noGrp="1"/>
          </p:cNvSpPr>
          <p:nvPr>
            <p:ph type="body" idx="1"/>
          </p:nvPr>
        </p:nvSpPr>
        <p:spPr>
          <a:xfrm>
            <a:off x="457195" y="1031216"/>
            <a:ext cx="8229600" cy="3260100"/>
          </a:xfrm>
          <a:prstGeom prst="rect">
            <a:avLst/>
          </a:prstGeom>
          <a:noFill/>
          <a:ln>
            <a:noFill/>
          </a:ln>
        </p:spPr>
        <p:txBody>
          <a:bodyPr spcFirstLastPara="1" wrap="square" lIns="81625" tIns="40800" rIns="81625" bIns="40800" anchor="t" anchorCtr="0">
            <a:noAutofit/>
          </a:bodyPr>
          <a:lstStyle/>
          <a:p>
            <a:pPr marL="457200" marR="0" lvl="0" indent="-342900" algn="l" rtl="0">
              <a:lnSpc>
                <a:spcPct val="150000"/>
              </a:lnSpc>
              <a:spcBef>
                <a:spcPts val="640"/>
              </a:spcBef>
              <a:spcAft>
                <a:spcPts val="0"/>
              </a:spcAft>
              <a:buSzPts val="1800"/>
              <a:buFont typeface="Helvetica Neue Light"/>
              <a:buChar char="●"/>
            </a:pPr>
            <a:r>
              <a:rPr lang="en" sz="1800">
                <a:latin typeface="Helvetica Neue Light"/>
                <a:ea typeface="Helvetica Neue Light"/>
                <a:cs typeface="Helvetica Neue Light"/>
                <a:sym typeface="Helvetica Neue Light"/>
              </a:rPr>
              <a:t>Create a DDL (Data Definition Language) script.</a:t>
            </a:r>
            <a:endParaRPr sz="1800">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If there is an existing DDL script, adapt it for ThoughtSpot by:</a:t>
            </a:r>
            <a:endParaRPr sz="1800">
              <a:latin typeface="Helvetica Neue Light"/>
              <a:ea typeface="Helvetica Neue Light"/>
              <a:cs typeface="Helvetica Neue Light"/>
              <a:sym typeface="Helvetica Neue Light"/>
            </a:endParaRPr>
          </a:p>
          <a:p>
            <a:pPr marL="914400" marR="0" lvl="1"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Removing INDEX statements.</a:t>
            </a:r>
            <a:endParaRPr sz="1800">
              <a:latin typeface="Helvetica Neue Light"/>
              <a:ea typeface="Helvetica Neue Light"/>
              <a:cs typeface="Helvetica Neue Light"/>
              <a:sym typeface="Helvetica Neue Light"/>
            </a:endParaRPr>
          </a:p>
          <a:p>
            <a:pPr marL="914400" marR="0" lvl="1"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Removing UNIQUE constraints.</a:t>
            </a:r>
            <a:endParaRPr sz="1800">
              <a:latin typeface="Helvetica Neue Light"/>
              <a:ea typeface="Helvetica Neue Light"/>
              <a:cs typeface="Helvetica Neue Light"/>
              <a:sym typeface="Helvetica Neue Light"/>
            </a:endParaRPr>
          </a:p>
          <a:p>
            <a:pPr marL="914400" marR="0" lvl="1"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Removing NOT NULL and DEFAULT values from column definitions.</a:t>
            </a:r>
            <a:endParaRPr sz="1800">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Execute the script either:</a:t>
            </a:r>
            <a:endParaRPr sz="1800">
              <a:latin typeface="Helvetica Neue Light"/>
              <a:ea typeface="Helvetica Neue Light"/>
              <a:cs typeface="Helvetica Neue Light"/>
              <a:sym typeface="Helvetica Neue Light"/>
            </a:endParaRPr>
          </a:p>
          <a:p>
            <a:pPr marL="914400" marR="0" lvl="1"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By running it in TQL.</a:t>
            </a:r>
            <a:endParaRPr sz="1800">
              <a:latin typeface="Helvetica Neue Light"/>
              <a:ea typeface="Helvetica Neue Light"/>
              <a:cs typeface="Helvetica Neue Light"/>
              <a:sym typeface="Helvetica Neue Light"/>
            </a:endParaRPr>
          </a:p>
          <a:p>
            <a:pPr marL="914400" marR="0" lvl="1" indent="-342900" algn="l" rtl="0">
              <a:lnSpc>
                <a:spcPct val="15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OR by importing the schema from a web browser.</a:t>
            </a:r>
            <a:endParaRPr sz="1800">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0"/>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640"/>
              </a:spcBef>
              <a:spcAft>
                <a:spcPts val="0"/>
              </a:spcAft>
              <a:buSzPts val="1900"/>
              <a:buNone/>
            </a:pPr>
            <a:r>
              <a:rPr lang="en">
                <a:solidFill>
                  <a:schemeClr val="dk1"/>
                </a:solidFill>
              </a:rPr>
              <a:t>Make a Schema Diagram (recommended)</a:t>
            </a:r>
            <a:endParaRPr/>
          </a:p>
        </p:txBody>
      </p:sp>
      <p:sp>
        <p:nvSpPr>
          <p:cNvPr id="282" name="Google Shape;282;p20"/>
          <p:cNvSpPr txBox="1">
            <a:spLocks noGrp="1"/>
          </p:cNvSpPr>
          <p:nvPr>
            <p:ph type="body" idx="1"/>
          </p:nvPr>
        </p:nvSpPr>
        <p:spPr>
          <a:xfrm>
            <a:off x="89336" y="925651"/>
            <a:ext cx="8229600" cy="3394500"/>
          </a:xfrm>
          <a:prstGeom prst="rect">
            <a:avLst/>
          </a:prstGeom>
          <a:noFill/>
          <a:ln>
            <a:noFill/>
          </a:ln>
        </p:spPr>
        <p:txBody>
          <a:bodyPr spcFirstLastPara="1" wrap="square" lIns="81625" tIns="40800" rIns="81625" bIns="40800" anchor="t" anchorCtr="0">
            <a:noAutofit/>
          </a:bodyPr>
          <a:lstStyle/>
          <a:p>
            <a:pPr marL="457200" marR="0" lvl="0" indent="-342900" algn="l" rtl="0">
              <a:lnSpc>
                <a:spcPct val="100000"/>
              </a:lnSpc>
              <a:spcBef>
                <a:spcPts val="640"/>
              </a:spcBef>
              <a:spcAft>
                <a:spcPts val="0"/>
              </a:spcAft>
              <a:buClr>
                <a:srgbClr val="23242C"/>
              </a:buClr>
              <a:buSzPts val="1800"/>
              <a:buFont typeface="Helvetica Neue Light"/>
              <a:buChar char="●"/>
            </a:pPr>
            <a:r>
              <a:rPr lang="en" sz="1800">
                <a:latin typeface="Helvetica Neue Light"/>
                <a:ea typeface="Helvetica Neue Light"/>
                <a:cs typeface="Helvetica Neue Light"/>
                <a:sym typeface="Helvetica Neue Light"/>
              </a:rPr>
              <a:t>Look at the data and make note of: </a:t>
            </a:r>
            <a:endParaRPr sz="1800">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Table and column names</a:t>
            </a:r>
            <a:endParaRPr sz="16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Primary keys and Foreign keys</a:t>
            </a:r>
            <a:endParaRPr sz="16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Data Types</a:t>
            </a:r>
            <a:br>
              <a:rPr lang="en"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Schema diagramming tools:</a:t>
            </a:r>
            <a:endParaRPr sz="18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draw.io (Google Drive extension)</a:t>
            </a:r>
            <a:endParaRPr sz="16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Visio</a:t>
            </a:r>
            <a:endParaRPr sz="1600">
              <a:solidFill>
                <a:schemeClr val="dk1"/>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chemeClr val="dk1"/>
              </a:buClr>
              <a:buSzPts val="1800"/>
              <a:buFont typeface="Helvetica Neue Light"/>
              <a:buChar char="○"/>
            </a:pPr>
            <a:r>
              <a:rPr lang="en" sz="1600">
                <a:solidFill>
                  <a:schemeClr val="dk1"/>
                </a:solidFill>
                <a:latin typeface="Helvetica Neue Light"/>
                <a:ea typeface="Helvetica Neue Light"/>
                <a:cs typeface="Helvetica Neue Light"/>
                <a:sym typeface="Helvetica Neue Light"/>
              </a:rPr>
              <a:t>Powerpoint</a:t>
            </a:r>
            <a:br>
              <a:rPr lang="en"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Look for:</a:t>
            </a:r>
            <a:endParaRPr sz="18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Many to Many relationships</a:t>
            </a:r>
            <a:endParaRPr sz="16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Chasm Traps</a:t>
            </a:r>
            <a:endParaRPr sz="1600">
              <a:solidFill>
                <a:schemeClr val="dk1"/>
              </a:solidFill>
              <a:latin typeface="Helvetica Neue Light"/>
              <a:ea typeface="Helvetica Neue Light"/>
              <a:cs typeface="Helvetica Neue Light"/>
              <a:sym typeface="Helvetica Neue Light"/>
            </a:endParaRPr>
          </a:p>
          <a:p>
            <a:pPr marL="914400" lvl="1" indent="-330200" algn="l" rtl="0">
              <a:lnSpc>
                <a:spcPct val="10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Circular Relationships </a:t>
            </a:r>
            <a:br>
              <a:rPr lang="en" sz="1600">
                <a:solidFill>
                  <a:schemeClr val="dk1"/>
                </a:solidFill>
                <a:latin typeface="Helvetica Neue Light"/>
                <a:ea typeface="Helvetica Neue Light"/>
                <a:cs typeface="Helvetica Neue Light"/>
                <a:sym typeface="Helvetica Neue Light"/>
              </a:rPr>
            </a:br>
            <a:r>
              <a:rPr lang="en" sz="1600">
                <a:solidFill>
                  <a:schemeClr val="dk1"/>
                </a:solidFill>
                <a:latin typeface="Helvetica Neue Light"/>
                <a:ea typeface="Helvetica Neue Light"/>
                <a:cs typeface="Helvetica Neue Light"/>
                <a:sym typeface="Helvetica Neue Light"/>
              </a:rPr>
              <a:t>(not allowed)</a:t>
            </a:r>
            <a:endParaRPr sz="1600">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640"/>
              </a:spcBef>
              <a:spcAft>
                <a:spcPts val="0"/>
              </a:spcAft>
              <a:buSzPts val="1600"/>
              <a:buNone/>
            </a:pP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0" marR="0" lvl="0" indent="0" algn="l" rtl="0">
              <a:lnSpc>
                <a:spcPct val="100000"/>
              </a:lnSpc>
              <a:spcBef>
                <a:spcPts val="640"/>
              </a:spcBef>
              <a:spcAft>
                <a:spcPts val="0"/>
              </a:spcAft>
              <a:buSzPts val="1600"/>
              <a:buNone/>
            </a:pPr>
            <a:endParaRPr sz="1800"/>
          </a:p>
          <a:p>
            <a:pPr marL="0" marR="0" lvl="0" indent="0" algn="l" rtl="0">
              <a:lnSpc>
                <a:spcPct val="100000"/>
              </a:lnSpc>
              <a:spcBef>
                <a:spcPts val="640"/>
              </a:spcBef>
              <a:spcAft>
                <a:spcPts val="0"/>
              </a:spcAft>
              <a:buSzPts val="1600"/>
              <a:buNone/>
            </a:pPr>
            <a:endParaRPr sz="1800"/>
          </a:p>
          <a:p>
            <a:pPr marL="0" marR="0" lvl="0" indent="0" algn="l" rtl="0">
              <a:lnSpc>
                <a:spcPct val="100000"/>
              </a:lnSpc>
              <a:spcBef>
                <a:spcPts val="640"/>
              </a:spcBef>
              <a:spcAft>
                <a:spcPts val="0"/>
              </a:spcAft>
              <a:buSzPts val="1600"/>
              <a:buNone/>
            </a:pPr>
            <a:endParaRPr sz="1800"/>
          </a:p>
        </p:txBody>
      </p:sp>
      <p:pic>
        <p:nvPicPr>
          <p:cNvPr id="283" name="Google Shape;283;p20"/>
          <p:cNvPicPr preferRelativeResize="0"/>
          <p:nvPr/>
        </p:nvPicPr>
        <p:blipFill rotWithShape="1">
          <a:blip r:embed="rId3">
            <a:alphaModFix/>
          </a:blip>
          <a:srcRect/>
          <a:stretch/>
        </p:blipFill>
        <p:spPr>
          <a:xfrm>
            <a:off x="4133975" y="1366200"/>
            <a:ext cx="4913400" cy="344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sz="2600" b="1">
                <a:latin typeface="Helvetica Neue"/>
                <a:ea typeface="Helvetica Neue"/>
                <a:cs typeface="Helvetica Neue"/>
                <a:sym typeface="Helvetica Neue"/>
              </a:rPr>
              <a:t>Finding a Good Use Case</a:t>
            </a:r>
            <a:endParaRPr sz="2600" b="1">
              <a:latin typeface="Helvetica Neue"/>
              <a:ea typeface="Helvetica Neue"/>
              <a:cs typeface="Helvetica Neue"/>
              <a:sym typeface="Helvetica Neue"/>
            </a:endParaRPr>
          </a:p>
        </p:txBody>
      </p:sp>
      <p:sp>
        <p:nvSpPr>
          <p:cNvPr id="150" name="Google Shape;150;p9"/>
          <p:cNvSpPr txBox="1"/>
          <p:nvPr/>
        </p:nvSpPr>
        <p:spPr>
          <a:xfrm>
            <a:off x="450147" y="991053"/>
            <a:ext cx="8140960" cy="1144888"/>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 sz="1800" u="none" strike="noStrike" cap="none" dirty="0">
                <a:solidFill>
                  <a:srgbClr val="000000"/>
                </a:solidFill>
                <a:latin typeface="Helvetica Neue Light" charset="0"/>
                <a:ea typeface="Helvetica Neue Light" charset="0"/>
                <a:cs typeface="Helvetica Neue Light" charset="0"/>
                <a:sym typeface="Helvetica Neue"/>
              </a:rPr>
              <a:t>Success using </a:t>
            </a:r>
            <a:r>
              <a:rPr lang="en" sz="1800" u="none" strike="noStrike" cap="none" dirty="0" err="1">
                <a:solidFill>
                  <a:srgbClr val="000000"/>
                </a:solidFill>
                <a:latin typeface="Helvetica Neue Light" charset="0"/>
                <a:ea typeface="Helvetica Neue Light" charset="0"/>
                <a:cs typeface="Helvetica Neue Light" charset="0"/>
                <a:sym typeface="Helvetica Neue"/>
              </a:rPr>
              <a:t>ThoughtSpot</a:t>
            </a:r>
            <a:r>
              <a:rPr lang="en" sz="1800" u="none" strike="noStrike" cap="none" dirty="0">
                <a:solidFill>
                  <a:srgbClr val="000000"/>
                </a:solidFill>
                <a:latin typeface="Helvetica Neue Light" charset="0"/>
                <a:ea typeface="Helvetica Neue Light" charset="0"/>
                <a:cs typeface="Helvetica Neue Light" charset="0"/>
                <a:sym typeface="Helvetica Neue"/>
              </a:rPr>
              <a:t> starts with identifying an appropriate use case. </a:t>
            </a:r>
            <a:endParaRPr sz="1800" dirty="0">
              <a:latin typeface="Helvetica Neue Light" charset="0"/>
              <a:ea typeface="Helvetica Neue Light" charset="0"/>
              <a:cs typeface="Helvetica Neue Light" charset="0"/>
            </a:endParaRPr>
          </a:p>
          <a:p>
            <a:pPr marL="0" marR="0" lvl="0" indent="0" algn="l" rtl="0">
              <a:lnSpc>
                <a:spcPct val="114000"/>
              </a:lnSpc>
              <a:spcBef>
                <a:spcPts val="0"/>
              </a:spcBef>
              <a:spcAft>
                <a:spcPts val="0"/>
              </a:spcAft>
              <a:buClr>
                <a:srgbClr val="000000"/>
              </a:buClr>
              <a:buSzPts val="1800"/>
              <a:buFont typeface="Arial"/>
              <a:buNone/>
            </a:pPr>
            <a:r>
              <a:rPr lang="en" sz="1800" u="none" strike="noStrike" cap="none" dirty="0">
                <a:solidFill>
                  <a:srgbClr val="000000"/>
                </a:solidFill>
                <a:latin typeface="Helvetica Neue Light" charset="0"/>
                <a:ea typeface="Helvetica Neue Light" charset="0"/>
                <a:cs typeface="Helvetica Neue Light" charset="0"/>
                <a:sym typeface="Helvetica Neue"/>
              </a:rPr>
              <a:t>What makes a good use case?</a:t>
            </a:r>
            <a:endParaRPr sz="1800" dirty="0">
              <a:latin typeface="Helvetica Neue Light" charset="0"/>
              <a:ea typeface="Helvetica Neue Light" charset="0"/>
              <a:cs typeface="Helvetica Neue Light" charset="0"/>
            </a:endParaRPr>
          </a:p>
          <a:p>
            <a:pPr marL="0" marR="0" lvl="0" indent="0" algn="l" rtl="0">
              <a:lnSpc>
                <a:spcPct val="114000"/>
              </a:lnSpc>
              <a:spcBef>
                <a:spcPts val="0"/>
              </a:spcBef>
              <a:spcAft>
                <a:spcPts val="0"/>
              </a:spcAft>
              <a:buClr>
                <a:srgbClr val="000000"/>
              </a:buClr>
              <a:buSzPts val="2400"/>
              <a:buFont typeface="Arial"/>
              <a:buNone/>
            </a:pPr>
            <a:endParaRPr sz="2400" b="0" i="0" u="none" strike="noStrike" cap="none" dirty="0">
              <a:solidFill>
                <a:srgbClr val="000000"/>
              </a:solidFill>
              <a:latin typeface="Helvetica Neue"/>
              <a:ea typeface="Helvetica Neue"/>
              <a:cs typeface="Helvetica Neue"/>
              <a:sym typeface="Helvetica Neue"/>
            </a:endParaRPr>
          </a:p>
        </p:txBody>
      </p:sp>
      <p:sp>
        <p:nvSpPr>
          <p:cNvPr id="151" name="Google Shape;151;p9"/>
          <p:cNvSpPr/>
          <p:nvPr/>
        </p:nvSpPr>
        <p:spPr>
          <a:xfrm>
            <a:off x="450147" y="1424584"/>
            <a:ext cx="7753696" cy="286420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endParaRPr sz="1800" u="none" strike="noStrike" cap="none" dirty="0">
              <a:solidFill>
                <a:srgbClr val="000000"/>
              </a:solidFill>
              <a:latin typeface="Helvetica Neue Light" charset="0"/>
              <a:ea typeface="Helvetica Neue Light" charset="0"/>
              <a:cs typeface="Helvetica Neue Light" charset="0"/>
              <a:sym typeface="Helvetica Neue Light"/>
            </a:endParaRPr>
          </a:p>
          <a:p>
            <a:pPr marL="285750" marR="0" lvl="0" indent="-285750" algn="l" rtl="0">
              <a:lnSpc>
                <a:spcPct val="114000"/>
              </a:lnSpc>
              <a:spcBef>
                <a:spcPts val="0"/>
              </a:spcBef>
              <a:spcAft>
                <a:spcPts val="0"/>
              </a:spcAft>
              <a:buClr>
                <a:srgbClr val="000000"/>
              </a:buClr>
              <a:buSzPts val="1800"/>
              <a:buFont typeface="Arial"/>
              <a:buChar char="•"/>
            </a:pPr>
            <a:r>
              <a:rPr lang="en-US" sz="1800" u="none" strike="noStrike" cap="none" dirty="0">
                <a:solidFill>
                  <a:srgbClr val="000000"/>
                </a:solidFill>
                <a:latin typeface="Helvetica Neue Light" charset="0"/>
                <a:ea typeface="Helvetica Neue Light" charset="0"/>
                <a:cs typeface="Helvetica Neue Light" charset="0"/>
                <a:sym typeface="Helvetica Neue"/>
              </a:rPr>
              <a:t>Metrics that can provide actionable insights and measure business improvement over time</a:t>
            </a:r>
            <a:endParaRPr sz="1800" dirty="0">
              <a:latin typeface="Helvetica Neue Light" charset="0"/>
              <a:ea typeface="Helvetica Neue Light" charset="0"/>
              <a:cs typeface="Helvetica Neue Light" charset="0"/>
            </a:endParaRPr>
          </a:p>
          <a:p>
            <a:pPr marL="285750" marR="0" lvl="0" indent="-285750" algn="l" rtl="0">
              <a:lnSpc>
                <a:spcPct val="114000"/>
              </a:lnSpc>
              <a:spcBef>
                <a:spcPts val="0"/>
              </a:spcBef>
              <a:spcAft>
                <a:spcPts val="0"/>
              </a:spcAft>
              <a:buClr>
                <a:srgbClr val="000000"/>
              </a:buClr>
              <a:buSzPts val="1800"/>
              <a:buFont typeface="Arial"/>
              <a:buChar char="•"/>
            </a:pPr>
            <a:r>
              <a:rPr lang="en-US" sz="1800" u="none" strike="noStrike" cap="none" dirty="0">
                <a:solidFill>
                  <a:srgbClr val="000000"/>
                </a:solidFill>
                <a:latin typeface="Helvetica Neue Light" charset="0"/>
                <a:ea typeface="Helvetica Neue Light" charset="0"/>
                <a:cs typeface="Helvetica Neue Light" charset="0"/>
                <a:sym typeface="Helvetica Neue"/>
              </a:rPr>
              <a:t>Questions asked of the data are variable, and change over time (not addressed by a static report)</a:t>
            </a:r>
            <a:endParaRPr sz="1800" dirty="0">
              <a:latin typeface="Helvetica Neue Light" charset="0"/>
              <a:ea typeface="Helvetica Neue Light" charset="0"/>
              <a:cs typeface="Helvetica Neue Light" charset="0"/>
            </a:endParaRPr>
          </a:p>
          <a:p>
            <a:pPr marL="285750" marR="0" lvl="0" indent="-285750" algn="l" rtl="0">
              <a:lnSpc>
                <a:spcPct val="114000"/>
              </a:lnSpc>
              <a:spcBef>
                <a:spcPts val="0"/>
              </a:spcBef>
              <a:spcAft>
                <a:spcPts val="0"/>
              </a:spcAft>
              <a:buClr>
                <a:srgbClr val="000000"/>
              </a:buClr>
              <a:buSzPts val="1800"/>
              <a:buFont typeface="Arial"/>
              <a:buChar char="•"/>
            </a:pPr>
            <a:r>
              <a:rPr lang="en-US" sz="1800" u="none" strike="noStrike" cap="none" dirty="0">
                <a:solidFill>
                  <a:srgbClr val="000000"/>
                </a:solidFill>
                <a:latin typeface="Helvetica Neue Light" charset="0"/>
                <a:ea typeface="Helvetica Neue Light" charset="0"/>
                <a:cs typeface="Helvetica Neue Light" charset="0"/>
                <a:sym typeface="Helvetica Neue"/>
              </a:rPr>
              <a:t>Large addressable audience</a:t>
            </a:r>
            <a:endParaRPr sz="1800" dirty="0">
              <a:latin typeface="Helvetica Neue Light" charset="0"/>
              <a:ea typeface="Helvetica Neue Light" charset="0"/>
              <a:cs typeface="Helvetica Neue Light" charset="0"/>
            </a:endParaRPr>
          </a:p>
          <a:p>
            <a:pPr marL="285750" marR="0" lvl="0" indent="-285750" algn="l" rtl="0">
              <a:lnSpc>
                <a:spcPct val="114000"/>
              </a:lnSpc>
              <a:spcBef>
                <a:spcPts val="0"/>
              </a:spcBef>
              <a:spcAft>
                <a:spcPts val="0"/>
              </a:spcAft>
              <a:buClr>
                <a:srgbClr val="000000"/>
              </a:buClr>
              <a:buSzPts val="1800"/>
              <a:buFont typeface="Arial"/>
              <a:buChar char="•"/>
            </a:pPr>
            <a:r>
              <a:rPr lang="en-US" sz="1800" u="none" strike="noStrike" cap="none" dirty="0">
                <a:solidFill>
                  <a:srgbClr val="000000"/>
                </a:solidFill>
                <a:latin typeface="Helvetica Neue Light" charset="0"/>
                <a:ea typeface="Helvetica Neue Light" charset="0"/>
                <a:cs typeface="Helvetica Neue Light" charset="0"/>
                <a:sym typeface="Helvetica Neue"/>
              </a:rPr>
              <a:t>Large data volume with need for granular data</a:t>
            </a:r>
          </a:p>
          <a:p>
            <a:pPr marL="285750" marR="0" lvl="0" indent="-285750" algn="l" rtl="0">
              <a:lnSpc>
                <a:spcPct val="114000"/>
              </a:lnSpc>
              <a:spcBef>
                <a:spcPts val="0"/>
              </a:spcBef>
              <a:spcAft>
                <a:spcPts val="0"/>
              </a:spcAft>
              <a:buClr>
                <a:srgbClr val="000000"/>
              </a:buClr>
              <a:buSzPts val="1800"/>
              <a:buFont typeface="Arial"/>
              <a:buChar char="•"/>
            </a:pPr>
            <a:r>
              <a:rPr lang="en-US" sz="1800" dirty="0">
                <a:latin typeface="Helvetica Neue Light" charset="0"/>
                <a:ea typeface="Helvetica Neue Light" charset="0"/>
                <a:cs typeface="Helvetica Neue Light" charset="0"/>
                <a:sym typeface="Helvetica Neue"/>
              </a:rPr>
              <a:t>Relational data that is modeled for analytical use</a:t>
            </a:r>
            <a:endParaRPr sz="1800" dirty="0">
              <a:latin typeface="Helvetica Neue Light" charset="0"/>
              <a:ea typeface="Helvetica Neue Light" charset="0"/>
              <a:cs typeface="Helvetica Neue Light" charset="0"/>
            </a:endParaRPr>
          </a:p>
          <a:p>
            <a:pPr marL="285750" marR="0" lvl="0" indent="-196850" algn="l" rtl="0">
              <a:lnSpc>
                <a:spcPct val="114000"/>
              </a:lnSpc>
              <a:spcBef>
                <a:spcPts val="0"/>
              </a:spcBef>
              <a:spcAft>
                <a:spcPts val="0"/>
              </a:spcAft>
              <a:buClr>
                <a:srgbClr val="000000"/>
              </a:buClr>
              <a:buSzPts val="1400"/>
              <a:buFont typeface="Arial"/>
              <a:buNone/>
            </a:pPr>
            <a:endParaRPr sz="1400" b="0" i="0" u="none" strike="noStrike" cap="none" dirty="0">
              <a:solidFill>
                <a:srgbClr val="000000"/>
              </a:solidFill>
              <a:latin typeface="Helvetica Neue Light"/>
              <a:ea typeface="Helvetica Neue Light"/>
              <a:cs typeface="Helvetica Neue Light"/>
              <a:sym typeface="Helvetica Neue Ligh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80" t="11018" r="8543" b="8858"/>
          <a:stretch/>
        </p:blipFill>
        <p:spPr>
          <a:xfrm>
            <a:off x="5937160" y="2856686"/>
            <a:ext cx="2904056" cy="2011468"/>
          </a:xfrm>
          <a:prstGeom prst="rect">
            <a:avLst/>
          </a:prstGeom>
        </p:spPr>
      </p:pic>
    </p:spTree>
    <p:extLst>
      <p:ext uri="{BB962C8B-B14F-4D97-AF65-F5344CB8AC3E}">
        <p14:creationId xmlns:p14="http://schemas.microsoft.com/office/powerpoint/2010/main" val="181850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solidFill>
                  <a:schemeClr val="dk1"/>
                </a:solidFill>
              </a:rPr>
              <a:t>Create the DDL Script</a:t>
            </a:r>
            <a:endParaRPr/>
          </a:p>
        </p:txBody>
      </p:sp>
      <p:sp>
        <p:nvSpPr>
          <p:cNvPr id="289" name="Google Shape;289;p21"/>
          <p:cNvSpPr txBox="1">
            <a:spLocks noGrp="1"/>
          </p:cNvSpPr>
          <p:nvPr>
            <p:ph type="body" idx="1"/>
          </p:nvPr>
        </p:nvSpPr>
        <p:spPr>
          <a:xfrm>
            <a:off x="304811" y="872301"/>
            <a:ext cx="8229600" cy="33945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r>
              <a:rPr lang="en" sz="1800">
                <a:latin typeface="Helvetica Neue Light"/>
                <a:ea typeface="Helvetica Neue Light"/>
                <a:cs typeface="Helvetica Neue Light"/>
                <a:sym typeface="Helvetica Neue Light"/>
              </a:rPr>
              <a:t>Before loading data, you must create a schema to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receive it. </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320"/>
              </a:spcBef>
              <a:spcAft>
                <a:spcPts val="0"/>
              </a:spcAft>
              <a:buSzPts val="1800"/>
              <a:buFont typeface="Helvetica Neue Light"/>
              <a:buChar char="●"/>
            </a:pPr>
            <a:r>
              <a:rPr lang="en" sz="1800">
                <a:latin typeface="Helvetica Neue Light"/>
                <a:ea typeface="Helvetica Neue Light"/>
                <a:cs typeface="Helvetica Neue Light"/>
                <a:sym typeface="Helvetica Neue Light"/>
              </a:rPr>
              <a:t>Database</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CREATE DATABASE retail;</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use retail;</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Schema (optional)</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Best practice: use the default schema</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With a custom schema you need to use &lt;schemaname&gt;.&lt;objectname&gt;</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Table</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CREATE TABLE orders …</a:t>
            </a:r>
            <a:endParaRPr sz="1800">
              <a:latin typeface="Helvetica Neue Light"/>
              <a:ea typeface="Helvetica Neue Light"/>
              <a:cs typeface="Helvetica Neue Light"/>
              <a:sym typeface="Helvetica Neue Light"/>
            </a:endParaRPr>
          </a:p>
        </p:txBody>
      </p:sp>
      <p:pic>
        <p:nvPicPr>
          <p:cNvPr id="290" name="Google Shape;290;p21"/>
          <p:cNvPicPr preferRelativeResize="0"/>
          <p:nvPr/>
        </p:nvPicPr>
        <p:blipFill rotWithShape="1">
          <a:blip r:embed="rId3">
            <a:alphaModFix/>
          </a:blip>
          <a:srcRect/>
          <a:stretch/>
        </p:blipFill>
        <p:spPr>
          <a:xfrm>
            <a:off x="5699288" y="755516"/>
            <a:ext cx="3196517" cy="18962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8"/>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a:latin typeface="Helvetica Neue"/>
                <a:ea typeface="Helvetica Neue"/>
                <a:cs typeface="Helvetica Neue"/>
                <a:sym typeface="Helvetica Neue"/>
              </a:rPr>
              <a:t>Create the Schema</a:t>
            </a:r>
            <a:endParaRPr>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9"/>
          <p:cNvPicPr preferRelativeResize="0"/>
          <p:nvPr/>
        </p:nvPicPr>
        <p:blipFill rotWithShape="1">
          <a:blip r:embed="rId3">
            <a:alphaModFix/>
          </a:blip>
          <a:srcRect/>
          <a:stretch/>
        </p:blipFill>
        <p:spPr>
          <a:xfrm>
            <a:off x="1968114" y="1572225"/>
            <a:ext cx="4897875" cy="3311900"/>
          </a:xfrm>
          <a:prstGeom prst="rect">
            <a:avLst/>
          </a:prstGeom>
          <a:noFill/>
          <a:ln w="9525" cap="flat" cmpd="sng">
            <a:solidFill>
              <a:srgbClr val="666666"/>
            </a:solidFill>
            <a:prstDash val="solid"/>
            <a:round/>
            <a:headEnd type="none" w="sm" len="sm"/>
            <a:tailEnd type="none" w="sm" len="sm"/>
          </a:ln>
        </p:spPr>
      </p:pic>
      <p:sp>
        <p:nvSpPr>
          <p:cNvPr id="345" name="Google Shape;345;p2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Windows Users: Copy Files to ThoughtSpot with WinSCP</a:t>
            </a:r>
            <a:endParaRPr/>
          </a:p>
        </p:txBody>
      </p:sp>
      <p:sp>
        <p:nvSpPr>
          <p:cNvPr id="346" name="Google Shape;346;p29"/>
          <p:cNvSpPr txBox="1">
            <a:spLocks noGrp="1"/>
          </p:cNvSpPr>
          <p:nvPr>
            <p:ph type="body" idx="1"/>
          </p:nvPr>
        </p:nvSpPr>
        <p:spPr>
          <a:xfrm>
            <a:off x="467550" y="962950"/>
            <a:ext cx="7899000" cy="33945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r>
              <a:rPr lang="en" sz="1800">
                <a:latin typeface="Helvetica Neue Light"/>
                <a:ea typeface="Helvetica Neue Light"/>
                <a:cs typeface="Helvetica Neue Light"/>
                <a:sym typeface="Helvetica Neue Light"/>
              </a:rPr>
              <a:t>On Windows, you can use WinSCP to copy the file to ThoughtSpot.</a:t>
            </a:r>
            <a:br>
              <a:rPr lang="en" sz="1800">
                <a:solidFill>
                  <a:schemeClr val="dk1"/>
                </a:solidFill>
                <a:latin typeface="Courier New"/>
                <a:ea typeface="Courier New"/>
                <a:cs typeface="Courier New"/>
                <a:sym typeface="Courier New"/>
              </a:rPr>
            </a:br>
            <a:endParaRPr sz="1800">
              <a:latin typeface="Courier New"/>
              <a:ea typeface="Courier New"/>
              <a:cs typeface="Courier New"/>
              <a:sym typeface="Courier New"/>
            </a:endParaRPr>
          </a:p>
        </p:txBody>
      </p:sp>
      <p:sp>
        <p:nvSpPr>
          <p:cNvPr id="347" name="Google Shape;347;p29"/>
          <p:cNvSpPr/>
          <p:nvPr/>
        </p:nvSpPr>
        <p:spPr>
          <a:xfrm>
            <a:off x="4039750" y="2070225"/>
            <a:ext cx="1299600" cy="3714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9"/>
          <p:cNvSpPr/>
          <p:nvPr/>
        </p:nvSpPr>
        <p:spPr>
          <a:xfrm>
            <a:off x="4039750" y="2441500"/>
            <a:ext cx="884700" cy="3714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9"/>
          <p:cNvSpPr/>
          <p:nvPr/>
        </p:nvSpPr>
        <p:spPr>
          <a:xfrm>
            <a:off x="5965625" y="2441625"/>
            <a:ext cx="755400" cy="3714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0"/>
          <p:cNvSpPr txBox="1">
            <a:spLocks noGrp="1"/>
          </p:cNvSpPr>
          <p:nvPr>
            <p:ph type="body" idx="1"/>
          </p:nvPr>
        </p:nvSpPr>
        <p:spPr>
          <a:xfrm>
            <a:off x="467550" y="962950"/>
            <a:ext cx="7899000" cy="33945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r>
              <a:rPr lang="en" sz="1800">
                <a:latin typeface="Helvetica Neue Light"/>
                <a:ea typeface="Helvetica Neue Light"/>
                <a:cs typeface="Helvetica Neue Light"/>
                <a:sym typeface="Helvetica Neue Light"/>
              </a:rPr>
              <a:t>On Windows, you can use WinSCP to copy the file to ThoughtSpot.</a:t>
            </a:r>
            <a:br>
              <a:rPr lang="en" sz="1800">
                <a:solidFill>
                  <a:schemeClr val="dk1"/>
                </a:solidFill>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pic>
        <p:nvPicPr>
          <p:cNvPr id="355" name="Google Shape;355;p30"/>
          <p:cNvPicPr preferRelativeResize="0"/>
          <p:nvPr/>
        </p:nvPicPr>
        <p:blipFill rotWithShape="1">
          <a:blip r:embed="rId3">
            <a:alphaModFix/>
          </a:blip>
          <a:srcRect b="39679"/>
          <a:stretch/>
        </p:blipFill>
        <p:spPr>
          <a:xfrm>
            <a:off x="910275" y="1600725"/>
            <a:ext cx="6876176" cy="3102575"/>
          </a:xfrm>
          <a:prstGeom prst="rect">
            <a:avLst/>
          </a:prstGeom>
          <a:noFill/>
          <a:ln w="9525" cap="flat" cmpd="sng">
            <a:solidFill>
              <a:srgbClr val="666666"/>
            </a:solidFill>
            <a:prstDash val="solid"/>
            <a:round/>
            <a:headEnd type="none" w="sm" len="sm"/>
            <a:tailEnd type="none" w="sm" len="sm"/>
          </a:ln>
        </p:spPr>
      </p:pic>
      <p:sp>
        <p:nvSpPr>
          <p:cNvPr id="356" name="Google Shape;356;p30"/>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Windows Users: Copy Files to ThoughtSpot with WinSCP</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Mac Users: Copy Files to ThoughtSpot Using scp</a:t>
            </a:r>
            <a:endParaRPr/>
          </a:p>
        </p:txBody>
      </p:sp>
      <p:sp>
        <p:nvSpPr>
          <p:cNvPr id="362" name="Google Shape;362;p31"/>
          <p:cNvSpPr txBox="1">
            <a:spLocks noGrp="1"/>
          </p:cNvSpPr>
          <p:nvPr>
            <p:ph type="body" idx="1"/>
          </p:nvPr>
        </p:nvSpPr>
        <p:spPr>
          <a:xfrm>
            <a:off x="424825" y="1184212"/>
            <a:ext cx="78990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Light"/>
              <a:buAutoNum type="arabicPeriod"/>
            </a:pPr>
            <a:r>
              <a:rPr lang="en" sz="1800">
                <a:latin typeface="Helvetica Neue Light"/>
                <a:ea typeface="Helvetica Neue Light"/>
                <a:cs typeface="Helvetica Neue Light"/>
                <a:sym typeface="Helvetica Neue Light"/>
              </a:rPr>
              <a:t>Launch iTerm or another terminal emulator.</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AutoNum type="arabicPeriod"/>
            </a:pPr>
            <a:r>
              <a:rPr lang="en" sz="1800">
                <a:latin typeface="Helvetica Neue Light"/>
                <a:ea typeface="Helvetica Neue Light"/>
                <a:cs typeface="Helvetica Neue Light"/>
                <a:sym typeface="Helvetica Neue Light"/>
              </a:rPr>
              <a:t>Change directories to where you downloaded the file:</a:t>
            </a:r>
            <a:endParaRPr sz="1800">
              <a:latin typeface="Helvetica Neue Light"/>
              <a:ea typeface="Helvetica Neue Light"/>
              <a:cs typeface="Helvetica Neue Light"/>
              <a:sym typeface="Helvetica Neue Light"/>
            </a:endParaRPr>
          </a:p>
          <a:p>
            <a:pPr marL="0" lvl="0" indent="457200" algn="l" rtl="0">
              <a:lnSpc>
                <a:spcPct val="100000"/>
              </a:lnSpc>
              <a:spcBef>
                <a:spcPts val="320"/>
              </a:spcBef>
              <a:spcAft>
                <a:spcPts val="0"/>
              </a:spcAft>
              <a:buSzPts val="1600"/>
              <a:buNone/>
            </a:pPr>
            <a:r>
              <a:rPr lang="en" sz="1800">
                <a:latin typeface="Courier New"/>
                <a:ea typeface="Courier New"/>
                <a:cs typeface="Courier New"/>
                <a:sym typeface="Courier New"/>
              </a:rPr>
              <a:t>cd Downloads</a:t>
            </a: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a:p>
          <a:p>
            <a:pPr marL="457200" lvl="0" indent="-342900" algn="l" rtl="0">
              <a:lnSpc>
                <a:spcPct val="100000"/>
              </a:lnSpc>
              <a:spcBef>
                <a:spcPts val="320"/>
              </a:spcBef>
              <a:spcAft>
                <a:spcPts val="0"/>
              </a:spcAft>
              <a:buSzPts val="1800"/>
              <a:buFont typeface="Helvetica Neue Light"/>
              <a:buAutoNum type="arabicPeriod" startAt="3"/>
            </a:pPr>
            <a:r>
              <a:rPr lang="en" sz="1800">
                <a:solidFill>
                  <a:schemeClr val="dk1"/>
                </a:solidFill>
                <a:latin typeface="Helvetica Neue Light"/>
                <a:ea typeface="Helvetica Neue Light"/>
                <a:cs typeface="Helvetica Neue Light"/>
                <a:sym typeface="Helvetica Neue Light"/>
              </a:rPr>
              <a:t>Copy the </a:t>
            </a:r>
            <a:r>
              <a:rPr lang="en" sz="1800">
                <a:latin typeface="Helvetica Neue Light"/>
                <a:ea typeface="Helvetica Neue Light"/>
                <a:cs typeface="Helvetica Neue Light"/>
                <a:sym typeface="Helvetica Neue Light"/>
              </a:rPr>
              <a:t>ZIP file</a:t>
            </a:r>
            <a:r>
              <a:rPr lang="en" sz="1800">
                <a:solidFill>
                  <a:schemeClr val="dk1"/>
                </a:solidFill>
                <a:latin typeface="Helvetica Neue Light"/>
                <a:ea typeface="Helvetica Neue Light"/>
                <a:cs typeface="Helvetica Neue Light"/>
                <a:sym typeface="Helvetica Neue Light"/>
              </a:rPr>
              <a:t> to your cluster using scp.</a:t>
            </a:r>
            <a:endParaRPr sz="1800">
              <a:solidFill>
                <a:schemeClr val="dk1"/>
              </a:solidFill>
              <a:latin typeface="Helvetica Neue Light"/>
              <a:ea typeface="Helvetica Neue Light"/>
              <a:cs typeface="Helvetica Neue Light"/>
              <a:sym typeface="Helvetica Neue Light"/>
            </a:endParaRPr>
          </a:p>
          <a:p>
            <a:pPr marL="0" lvl="0" indent="457200" algn="l" rtl="0">
              <a:lnSpc>
                <a:spcPct val="100000"/>
              </a:lnSpc>
              <a:spcBef>
                <a:spcPts val="320"/>
              </a:spcBef>
              <a:spcAft>
                <a:spcPts val="0"/>
              </a:spcAft>
              <a:buSzPts val="1600"/>
              <a:buNone/>
            </a:pPr>
            <a:r>
              <a:rPr lang="en" sz="1800">
                <a:solidFill>
                  <a:schemeClr val="dk1"/>
                </a:solidFill>
                <a:latin typeface="Courier New"/>
                <a:ea typeface="Courier New"/>
                <a:cs typeface="Courier New"/>
                <a:sym typeface="Courier New"/>
              </a:rPr>
              <a:t>scp HO_retail_</a:t>
            </a:r>
            <a:r>
              <a:rPr lang="en" sz="1800">
                <a:latin typeface="Courier New"/>
                <a:ea typeface="Courier New"/>
                <a:cs typeface="Courier New"/>
                <a:sym typeface="Courier New"/>
              </a:rPr>
              <a:t>4.4</a:t>
            </a:r>
            <a:r>
              <a:rPr lang="en" sz="1800">
                <a:solidFill>
                  <a:schemeClr val="dk1"/>
                </a:solidFill>
                <a:latin typeface="Courier New"/>
                <a:ea typeface="Courier New"/>
                <a:cs typeface="Courier New"/>
                <a:sym typeface="Courier New"/>
              </a:rPr>
              <a:t>.zip admin@&lt;</a:t>
            </a:r>
            <a:r>
              <a:rPr lang="en" sz="1800" i="1">
                <a:solidFill>
                  <a:schemeClr val="dk1"/>
                </a:solidFill>
                <a:latin typeface="Courier New"/>
                <a:ea typeface="Courier New"/>
                <a:cs typeface="Courier New"/>
                <a:sym typeface="Courier New"/>
              </a:rPr>
              <a:t>cluster_IP</a:t>
            </a:r>
            <a:r>
              <a:rPr lang="en" sz="1800">
                <a:solidFill>
                  <a:schemeClr val="dk1"/>
                </a:solidFill>
                <a:latin typeface="Courier New"/>
                <a:ea typeface="Courier New"/>
                <a:cs typeface="Courier New"/>
                <a:sym typeface="Courier New"/>
              </a:rPr>
              <a:t>&gt;:/export</a:t>
            </a:r>
            <a:endParaRPr sz="1800">
              <a:solidFill>
                <a:schemeClr val="dk1"/>
              </a:solidFill>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endParaRPr sz="1800"/>
          </a:p>
          <a:p>
            <a:pPr marL="457200" lvl="0" indent="-342900" algn="l" rtl="0">
              <a:lnSpc>
                <a:spcPct val="100000"/>
              </a:lnSpc>
              <a:spcBef>
                <a:spcPts val="320"/>
              </a:spcBef>
              <a:spcAft>
                <a:spcPts val="0"/>
              </a:spcAft>
              <a:buSzPts val="1800"/>
              <a:buFont typeface="Helvetica Neue Light"/>
              <a:buAutoNum type="arabicPeriod" startAt="4"/>
            </a:pPr>
            <a:r>
              <a:rPr lang="en" sz="1800">
                <a:latin typeface="Helvetica Neue Light"/>
                <a:ea typeface="Helvetica Neue Light"/>
                <a:cs typeface="Helvetica Neue Light"/>
                <a:sym typeface="Helvetica Neue Light"/>
              </a:rPr>
              <a:t>Answer “yes” to the security question.</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AutoNum type="arabicPeriod" startAt="4"/>
            </a:pPr>
            <a:r>
              <a:rPr lang="en" sz="1800">
                <a:latin typeface="Helvetica Neue Light"/>
                <a:ea typeface="Helvetica Neue Light"/>
                <a:cs typeface="Helvetica Neue Light"/>
                <a:sym typeface="Helvetica Neue Light"/>
              </a:rPr>
              <a:t>Enter the ThoughtSpot admin user password when prompted.</a:t>
            </a:r>
            <a:br>
              <a:rPr lang="en"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320"/>
              </a:spcBef>
              <a:spcAft>
                <a:spcPts val="0"/>
              </a:spcAft>
              <a:buSzPts val="1600"/>
              <a:buNone/>
            </a:pPr>
            <a:br>
              <a:rPr lang="en" sz="1800">
                <a:solidFill>
                  <a:schemeClr val="dk1"/>
                </a:solidFill>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Create the Schema</a:t>
            </a:r>
            <a:endParaRPr/>
          </a:p>
        </p:txBody>
      </p:sp>
      <p:sp>
        <p:nvSpPr>
          <p:cNvPr id="368" name="Google Shape;368;p32"/>
          <p:cNvSpPr txBox="1">
            <a:spLocks noGrp="1"/>
          </p:cNvSpPr>
          <p:nvPr>
            <p:ph type="body" idx="1"/>
          </p:nvPr>
        </p:nvSpPr>
        <p:spPr>
          <a:xfrm>
            <a:off x="467550" y="1039150"/>
            <a:ext cx="78990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Light"/>
              <a:buAutoNum type="arabicPeriod"/>
            </a:pPr>
            <a:r>
              <a:rPr lang="en" sz="1800">
                <a:latin typeface="Helvetica Neue Light"/>
                <a:ea typeface="Helvetica Neue Light"/>
                <a:cs typeface="Helvetica Neue Light"/>
                <a:sym typeface="Helvetica Neue Light"/>
              </a:rPr>
              <a:t>Log in to the shell:</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On Windows: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AutoNum type="alphaLcPeriod"/>
            </a:pPr>
            <a:r>
              <a:rPr lang="en" sz="1800">
                <a:latin typeface="Helvetica Neue Light"/>
                <a:ea typeface="Helvetica Neue Light"/>
                <a:cs typeface="Helvetica Neue Light"/>
                <a:sym typeface="Helvetica Neue Light"/>
              </a:rPr>
              <a:t>Use Putty or another SSH client.</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AutoNum type="alphaLcPeriod"/>
            </a:pPr>
            <a:r>
              <a:rPr lang="en" sz="1800">
                <a:latin typeface="Helvetica Neue Light"/>
                <a:ea typeface="Helvetica Neue Light"/>
                <a:cs typeface="Helvetica Neue Light"/>
                <a:sym typeface="Helvetica Neue Light"/>
              </a:rPr>
              <a:t>Connect to your cluster’s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IP address using SSH (port 22)</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On Mac or Linux:</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AutoNum type="alphaLcPeriod"/>
            </a:pPr>
            <a:r>
              <a:rPr lang="en" sz="1800">
                <a:latin typeface="Helvetica Neue Light"/>
                <a:ea typeface="Helvetica Neue Light"/>
                <a:cs typeface="Helvetica Neue Light"/>
                <a:sym typeface="Helvetica Neue Light"/>
              </a:rPr>
              <a:t>Use iTerm or another terminal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emulator.</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AutoNum type="alphaLcPeriod"/>
            </a:pPr>
            <a:r>
              <a:rPr lang="en" sz="1800">
                <a:latin typeface="Helvetica Neue Light"/>
                <a:ea typeface="Helvetica Neue Light"/>
                <a:cs typeface="Helvetica Neue Light"/>
                <a:sym typeface="Helvetica Neue Light"/>
              </a:rPr>
              <a:t>Issue the command:</a:t>
            </a:r>
            <a:br>
              <a:rPr lang="en" sz="1800"/>
            </a:br>
            <a:r>
              <a:rPr lang="en" sz="1800">
                <a:latin typeface="Courier New"/>
                <a:ea typeface="Courier New"/>
                <a:cs typeface="Courier New"/>
                <a:sym typeface="Courier New"/>
              </a:rPr>
              <a:t>ssh admin@&lt;cluster_IP&gt;</a:t>
            </a: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br>
              <a:rPr lang="en" sz="1800">
                <a:solidFill>
                  <a:schemeClr val="dk1"/>
                </a:solidFill>
                <a:latin typeface="Courier New"/>
                <a:ea typeface="Courier New"/>
                <a:cs typeface="Courier New"/>
                <a:sym typeface="Courier New"/>
              </a:rPr>
            </a:br>
            <a:endParaRPr sz="1800">
              <a:latin typeface="Courier New"/>
              <a:ea typeface="Courier New"/>
              <a:cs typeface="Courier New"/>
              <a:sym typeface="Courier New"/>
            </a:endParaRPr>
          </a:p>
        </p:txBody>
      </p:sp>
      <p:pic>
        <p:nvPicPr>
          <p:cNvPr id="369" name="Google Shape;369;p32"/>
          <p:cNvPicPr preferRelativeResize="0"/>
          <p:nvPr/>
        </p:nvPicPr>
        <p:blipFill rotWithShape="1">
          <a:blip r:embed="rId3">
            <a:alphaModFix/>
          </a:blip>
          <a:srcRect/>
          <a:stretch/>
        </p:blipFill>
        <p:spPr>
          <a:xfrm>
            <a:off x="5069125" y="1141600"/>
            <a:ext cx="3604950" cy="34389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Create the Schema</a:t>
            </a:r>
            <a:endParaRPr/>
          </a:p>
        </p:txBody>
      </p:sp>
      <p:sp>
        <p:nvSpPr>
          <p:cNvPr id="375" name="Google Shape;375;p33"/>
          <p:cNvSpPr txBox="1">
            <a:spLocks noGrp="1"/>
          </p:cNvSpPr>
          <p:nvPr>
            <p:ph type="body" idx="1"/>
          </p:nvPr>
        </p:nvSpPr>
        <p:spPr>
          <a:xfrm>
            <a:off x="491870" y="1069281"/>
            <a:ext cx="7899000" cy="33945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r>
              <a:rPr lang="en" sz="1800"/>
              <a:t>Find the file you copied over and unzip it:</a:t>
            </a:r>
            <a:endParaRPr sz="1800">
              <a:latin typeface="Courier New"/>
              <a:ea typeface="Courier New"/>
              <a:cs typeface="Courier New"/>
              <a:sym typeface="Courier New"/>
            </a:endParaRPr>
          </a:p>
          <a:p>
            <a:pPr marL="457200" lvl="0" indent="0" algn="l" rtl="0">
              <a:lnSpc>
                <a:spcPct val="100000"/>
              </a:lnSpc>
              <a:spcBef>
                <a:spcPts val="320"/>
              </a:spcBef>
              <a:spcAft>
                <a:spcPts val="0"/>
              </a:spcAft>
              <a:buSzPts val="1600"/>
              <a:buNone/>
            </a:pPr>
            <a:endParaRPr sz="1800">
              <a:latin typeface="Courier New"/>
              <a:ea typeface="Courier New"/>
              <a:cs typeface="Courier New"/>
              <a:sym typeface="Courier New"/>
            </a:endParaRPr>
          </a:p>
          <a:p>
            <a:pPr marL="457200" lvl="0" indent="-342900" algn="l" rtl="0">
              <a:lnSpc>
                <a:spcPct val="100000"/>
              </a:lnSpc>
              <a:spcBef>
                <a:spcPts val="320"/>
              </a:spcBef>
              <a:spcAft>
                <a:spcPts val="0"/>
              </a:spcAft>
              <a:buSzPts val="1800"/>
              <a:buAutoNum type="arabicPeriod" startAt="2"/>
            </a:pPr>
            <a:r>
              <a:rPr lang="en" sz="1800"/>
              <a:t>Navigate to the directory where you copied the ZIP file:</a:t>
            </a:r>
            <a:br>
              <a:rPr lang="en" sz="1800"/>
            </a:br>
            <a:r>
              <a:rPr lang="en" sz="1800">
                <a:latin typeface="Courier New"/>
                <a:ea typeface="Courier New"/>
                <a:cs typeface="Courier New"/>
                <a:sym typeface="Courier New"/>
              </a:rPr>
              <a:t>cd /export</a:t>
            </a: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a:latin typeface="Courier New"/>
              <a:ea typeface="Courier New"/>
              <a:cs typeface="Courier New"/>
              <a:sym typeface="Courier New"/>
            </a:endParaRPr>
          </a:p>
          <a:p>
            <a:pPr marL="457200" lvl="0" indent="-342900" algn="l" rtl="0">
              <a:lnSpc>
                <a:spcPct val="100000"/>
              </a:lnSpc>
              <a:spcBef>
                <a:spcPts val="320"/>
              </a:spcBef>
              <a:spcAft>
                <a:spcPts val="0"/>
              </a:spcAft>
              <a:buSzPts val="1800"/>
              <a:buFont typeface="Arial"/>
              <a:buAutoNum type="arabicPeriod" startAt="2"/>
            </a:pPr>
            <a:r>
              <a:rPr lang="en" sz="1800"/>
              <a:t>List the directory contents:</a:t>
            </a:r>
            <a:br>
              <a:rPr lang="en" sz="1800"/>
            </a:br>
            <a:r>
              <a:rPr lang="en" sz="1800">
                <a:latin typeface="Courier New"/>
                <a:ea typeface="Courier New"/>
                <a:cs typeface="Courier New"/>
                <a:sym typeface="Courier New"/>
              </a:rPr>
              <a:t>ls</a:t>
            </a:r>
            <a:br>
              <a:rPr lang="en" sz="1800">
                <a:latin typeface="Courier New"/>
                <a:ea typeface="Courier New"/>
                <a:cs typeface="Courier New"/>
                <a:sym typeface="Courier New"/>
              </a:rPr>
            </a:br>
            <a:endParaRPr sz="1800">
              <a:latin typeface="Courier New"/>
              <a:ea typeface="Courier New"/>
              <a:cs typeface="Courier New"/>
              <a:sym typeface="Courier New"/>
            </a:endParaRPr>
          </a:p>
          <a:p>
            <a:pPr marL="457200" lvl="0" indent="-342900" algn="l" rtl="0">
              <a:lnSpc>
                <a:spcPct val="100000"/>
              </a:lnSpc>
              <a:spcBef>
                <a:spcPts val="0"/>
              </a:spcBef>
              <a:spcAft>
                <a:spcPts val="0"/>
              </a:spcAft>
              <a:buSzPts val="1800"/>
              <a:buAutoNum type="arabicPeriod" startAt="2"/>
            </a:pPr>
            <a:r>
              <a:rPr lang="en" sz="1800"/>
              <a:t>Unzip the file:</a:t>
            </a:r>
            <a:br>
              <a:rPr lang="en" sz="1800"/>
            </a:br>
            <a:r>
              <a:rPr lang="en" sz="1800">
                <a:latin typeface="Courier New"/>
                <a:ea typeface="Courier New"/>
                <a:cs typeface="Courier New"/>
                <a:sym typeface="Courier New"/>
              </a:rPr>
              <a:t>unzip HO_retail_4.4.zip</a:t>
            </a: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br>
              <a:rPr lang="en" sz="1800">
                <a:solidFill>
                  <a:schemeClr val="dk1"/>
                </a:solidFill>
                <a:latin typeface="Courier New"/>
                <a:ea typeface="Courier New"/>
                <a:cs typeface="Courier New"/>
                <a:sym typeface="Courier New"/>
              </a:rPr>
            </a:br>
            <a:endParaRPr sz="1800">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Create the Schema</a:t>
            </a:r>
            <a:endParaRPr/>
          </a:p>
        </p:txBody>
      </p:sp>
      <p:sp>
        <p:nvSpPr>
          <p:cNvPr id="381" name="Google Shape;381;p34"/>
          <p:cNvSpPr txBox="1">
            <a:spLocks noGrp="1"/>
          </p:cNvSpPr>
          <p:nvPr>
            <p:ph type="body" idx="1"/>
          </p:nvPr>
        </p:nvSpPr>
        <p:spPr>
          <a:xfrm>
            <a:off x="467550" y="962950"/>
            <a:ext cx="78990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startAt="5"/>
            </a:pPr>
            <a:r>
              <a:rPr lang="en" sz="1800" dirty="0"/>
              <a:t>Change to the directory created by unzipping:</a:t>
            </a:r>
            <a:br>
              <a:rPr lang="en" sz="1800" dirty="0">
                <a:solidFill>
                  <a:schemeClr val="dk1"/>
                </a:solidFill>
                <a:latin typeface="Courier New"/>
                <a:ea typeface="Courier New"/>
                <a:cs typeface="Courier New"/>
                <a:sym typeface="Courier New"/>
              </a:rPr>
            </a:br>
            <a:r>
              <a:rPr lang="en" sz="1800" dirty="0">
                <a:solidFill>
                  <a:schemeClr val="dk1"/>
                </a:solidFill>
                <a:latin typeface="Courier New"/>
                <a:ea typeface="Courier New"/>
                <a:cs typeface="Courier New"/>
                <a:sym typeface="Courier New"/>
              </a:rPr>
              <a:t>cd HO_retail_</a:t>
            </a:r>
            <a:r>
              <a:rPr lang="en" sz="1800" dirty="0">
                <a:latin typeface="Courier New"/>
                <a:ea typeface="Courier New"/>
                <a:cs typeface="Courier New"/>
                <a:sym typeface="Courier New"/>
              </a:rPr>
              <a:t>4.4</a:t>
            </a:r>
            <a:br>
              <a:rPr lang="en" sz="1800" dirty="0">
                <a:latin typeface="Courier New"/>
                <a:ea typeface="Courier New"/>
                <a:cs typeface="Courier New"/>
                <a:sym typeface="Courier New"/>
              </a:rPr>
            </a:br>
            <a:endParaRPr sz="1800" dirty="0">
              <a:latin typeface="Courier New"/>
              <a:ea typeface="Courier New"/>
              <a:cs typeface="Courier New"/>
              <a:sym typeface="Courier New"/>
            </a:endParaRPr>
          </a:p>
          <a:p>
            <a:pPr marL="457200" lvl="0" indent="-342900" algn="l" rtl="0">
              <a:lnSpc>
                <a:spcPct val="100000"/>
              </a:lnSpc>
              <a:spcBef>
                <a:spcPts val="0"/>
              </a:spcBef>
              <a:spcAft>
                <a:spcPts val="0"/>
              </a:spcAft>
              <a:buSzPts val="1800"/>
              <a:buAutoNum type="arabicPeriod" startAt="5"/>
            </a:pPr>
            <a:r>
              <a:rPr lang="en" sz="1800" dirty="0"/>
              <a:t>Find the SQL script and take a look at it:</a:t>
            </a:r>
            <a:endParaRPr sz="1800" dirty="0">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r>
              <a:rPr lang="en" sz="1800" dirty="0">
                <a:latin typeface="Courier New"/>
                <a:ea typeface="Courier New"/>
                <a:cs typeface="Courier New"/>
                <a:sym typeface="Courier New"/>
              </a:rPr>
              <a:t>cat </a:t>
            </a:r>
            <a:r>
              <a:rPr lang="en" sz="1800" dirty="0" err="1">
                <a:latin typeface="Courier New"/>
                <a:ea typeface="Courier New"/>
                <a:cs typeface="Courier New"/>
                <a:sym typeface="Courier New"/>
              </a:rPr>
              <a:t>retail_ddl.sql</a:t>
            </a:r>
            <a:endParaRPr lang="en-US" sz="1800" dirty="0">
              <a:latin typeface="Courier New"/>
              <a:ea typeface="Courier New"/>
              <a:cs typeface="Courier New"/>
              <a:sym typeface="Courier New"/>
            </a:endParaRPr>
          </a:p>
          <a:p>
            <a:pPr marL="0" lvl="0" indent="457200" algn="l" rtl="0">
              <a:lnSpc>
                <a:spcPct val="100000"/>
              </a:lnSpc>
              <a:spcBef>
                <a:spcPts val="320"/>
              </a:spcBef>
              <a:spcAft>
                <a:spcPts val="0"/>
              </a:spcAft>
              <a:buSzPts val="1600"/>
              <a:buNone/>
            </a:pPr>
            <a:br>
              <a:rPr lang="en" sz="1800" dirty="0"/>
            </a:br>
            <a:r>
              <a:rPr lang="en-US" sz="1800" dirty="0"/>
              <a:t>   7. </a:t>
            </a:r>
            <a:r>
              <a:rPr lang="en" sz="1800" dirty="0"/>
              <a:t>Run the script by piping it to TQL:</a:t>
            </a:r>
            <a:endParaRPr sz="1800" dirty="0"/>
          </a:p>
          <a:p>
            <a:pPr marL="0" lvl="0" indent="457200" algn="l" rtl="0">
              <a:lnSpc>
                <a:spcPct val="100000"/>
              </a:lnSpc>
              <a:spcBef>
                <a:spcPts val="320"/>
              </a:spcBef>
              <a:spcAft>
                <a:spcPts val="0"/>
              </a:spcAft>
              <a:buSzPts val="1600"/>
              <a:buNone/>
            </a:pPr>
            <a:r>
              <a:rPr lang="en" sz="1800" dirty="0">
                <a:latin typeface="Courier New"/>
                <a:ea typeface="Courier New"/>
                <a:cs typeface="Courier New"/>
                <a:sym typeface="Courier New"/>
              </a:rPr>
              <a:t>cat </a:t>
            </a:r>
            <a:r>
              <a:rPr lang="en" sz="1800" dirty="0" err="1">
                <a:latin typeface="Courier New"/>
                <a:ea typeface="Courier New"/>
                <a:cs typeface="Courier New"/>
                <a:sym typeface="Courier New"/>
              </a:rPr>
              <a:t>retail_ddl.sql</a:t>
            </a:r>
            <a:r>
              <a:rPr lang="en" sz="1800" dirty="0">
                <a:latin typeface="Courier New"/>
                <a:ea typeface="Courier New"/>
                <a:cs typeface="Courier New"/>
                <a:sym typeface="Courier New"/>
              </a:rPr>
              <a:t> | </a:t>
            </a:r>
            <a:r>
              <a:rPr lang="en" sz="1800" dirty="0" err="1">
                <a:latin typeface="Courier New"/>
                <a:ea typeface="Courier New"/>
                <a:cs typeface="Courier New"/>
                <a:sym typeface="Courier New"/>
              </a:rPr>
              <a:t>tql</a:t>
            </a:r>
            <a:endParaRPr sz="1800" dirty="0">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5"/>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Create the Schema</a:t>
            </a:r>
            <a:endParaRPr/>
          </a:p>
        </p:txBody>
      </p:sp>
      <p:sp>
        <p:nvSpPr>
          <p:cNvPr id="387" name="Google Shape;387;p35"/>
          <p:cNvSpPr txBox="1">
            <a:spLocks noGrp="1"/>
          </p:cNvSpPr>
          <p:nvPr>
            <p:ph type="body" idx="1"/>
          </p:nvPr>
        </p:nvSpPr>
        <p:spPr>
          <a:xfrm>
            <a:off x="440525" y="1368150"/>
            <a:ext cx="78990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a:buAutoNum type="arabicPeriod" startAt="9"/>
            </a:pPr>
            <a:r>
              <a:rPr lang="en" sz="1800">
                <a:latin typeface="Helvetica Neue"/>
                <a:ea typeface="Helvetica Neue"/>
                <a:cs typeface="Helvetica Neue"/>
                <a:sym typeface="Helvetica Neue"/>
              </a:rPr>
              <a:t>Check that the schema was created using TQL:</a:t>
            </a:r>
            <a:endParaRPr sz="1800">
              <a:latin typeface="Helvetica Neue"/>
              <a:ea typeface="Helvetica Neue"/>
              <a:cs typeface="Helvetica Neue"/>
              <a:sym typeface="Helvetica Neue"/>
            </a:endParaRPr>
          </a:p>
          <a:p>
            <a:pPr marL="0" lvl="0" indent="0" algn="l" rtl="0">
              <a:lnSpc>
                <a:spcPct val="100000"/>
              </a:lnSpc>
              <a:spcBef>
                <a:spcPts val="320"/>
              </a:spcBef>
              <a:spcAft>
                <a:spcPts val="0"/>
              </a:spcAft>
              <a:buClr>
                <a:schemeClr val="dk1"/>
              </a:buClr>
              <a:buSzPts val="1100"/>
              <a:buFont typeface="Arial"/>
              <a:buNone/>
            </a:pPr>
            <a:endParaRPr sz="1800">
              <a:latin typeface="Helvetica Neue"/>
              <a:ea typeface="Helvetica Neue"/>
              <a:cs typeface="Helvetica Neue"/>
              <a:sym typeface="Helvetica Neue"/>
            </a:endParaRPr>
          </a:p>
          <a:p>
            <a:pPr marL="0" lvl="0" indent="0" algn="l" rtl="0">
              <a:lnSpc>
                <a:spcPct val="100000"/>
              </a:lnSpc>
              <a:spcBef>
                <a:spcPts val="320"/>
              </a:spcBef>
              <a:spcAft>
                <a:spcPts val="0"/>
              </a:spcAft>
              <a:buClr>
                <a:schemeClr val="dk1"/>
              </a:buClr>
              <a:buSzPts val="1100"/>
              <a:buFont typeface="Arial"/>
              <a:buNone/>
            </a:pPr>
            <a:r>
              <a:rPr lang="en" sz="1800">
                <a:latin typeface="Courier New"/>
                <a:ea typeface="Courier New"/>
                <a:cs typeface="Courier New"/>
                <a:sym typeface="Courier New"/>
              </a:rPr>
              <a:t>	tql</a:t>
            </a:r>
            <a:endParaRPr sz="1800">
              <a:latin typeface="Courier New"/>
              <a:ea typeface="Courier New"/>
              <a:cs typeface="Courier New"/>
              <a:sym typeface="Courier New"/>
            </a:endParaRPr>
          </a:p>
          <a:p>
            <a:pPr marL="0" lvl="0" indent="0" algn="l" rtl="0">
              <a:lnSpc>
                <a:spcPct val="100000"/>
              </a:lnSpc>
              <a:spcBef>
                <a:spcPts val="320"/>
              </a:spcBef>
              <a:spcAft>
                <a:spcPts val="0"/>
              </a:spcAft>
              <a:buClr>
                <a:schemeClr val="dk1"/>
              </a:buClr>
              <a:buSzPts val="1100"/>
              <a:buFont typeface="Arial"/>
              <a:buNone/>
            </a:pPr>
            <a:endParaRPr sz="1800">
              <a:latin typeface="Courier New"/>
              <a:ea typeface="Courier New"/>
              <a:cs typeface="Courier New"/>
              <a:sym typeface="Courier New"/>
            </a:endParaRPr>
          </a:p>
          <a:p>
            <a:pPr marL="0" lvl="0" indent="0" algn="l" rtl="0">
              <a:lnSpc>
                <a:spcPct val="100000"/>
              </a:lnSpc>
              <a:spcBef>
                <a:spcPts val="320"/>
              </a:spcBef>
              <a:spcAft>
                <a:spcPts val="0"/>
              </a:spcAft>
              <a:buClr>
                <a:schemeClr val="dk1"/>
              </a:buClr>
              <a:buSzPts val="1100"/>
              <a:buFont typeface="Arial"/>
              <a:buNone/>
            </a:pPr>
            <a:r>
              <a:rPr lang="en" sz="1800">
                <a:latin typeface="Courier New"/>
                <a:ea typeface="Courier New"/>
                <a:cs typeface="Courier New"/>
                <a:sym typeface="Courier New"/>
              </a:rPr>
              <a:t>	tql&gt; show databases;</a:t>
            </a:r>
            <a:endParaRPr sz="1800">
              <a:latin typeface="Courier New"/>
              <a:ea typeface="Courier New"/>
              <a:cs typeface="Courier New"/>
              <a:sym typeface="Courier New"/>
            </a:endParaRPr>
          </a:p>
          <a:p>
            <a:pPr marL="0" lvl="0" indent="0" algn="l" rtl="0">
              <a:lnSpc>
                <a:spcPct val="100000"/>
              </a:lnSpc>
              <a:spcBef>
                <a:spcPts val="320"/>
              </a:spcBef>
              <a:spcAft>
                <a:spcPts val="0"/>
              </a:spcAft>
              <a:buClr>
                <a:schemeClr val="dk1"/>
              </a:buClr>
              <a:buSzPts val="1100"/>
              <a:buFont typeface="Arial"/>
              <a:buNone/>
            </a:pPr>
            <a:r>
              <a:rPr lang="en" sz="1800">
                <a:latin typeface="Courier New"/>
                <a:ea typeface="Courier New"/>
                <a:cs typeface="Courier New"/>
                <a:sym typeface="Courier New"/>
              </a:rPr>
              <a:t>	tql&gt; use HO_retail;</a:t>
            </a:r>
            <a:endParaRPr sz="1800">
              <a:latin typeface="Courier New"/>
              <a:ea typeface="Courier New"/>
              <a:cs typeface="Courier New"/>
              <a:sym typeface="Courier New"/>
            </a:endParaRPr>
          </a:p>
          <a:p>
            <a:pPr marL="0" lvl="0" indent="0" algn="l" rtl="0">
              <a:lnSpc>
                <a:spcPct val="100000"/>
              </a:lnSpc>
              <a:spcBef>
                <a:spcPts val="320"/>
              </a:spcBef>
              <a:spcAft>
                <a:spcPts val="0"/>
              </a:spcAft>
              <a:buClr>
                <a:schemeClr val="dk1"/>
              </a:buClr>
              <a:buSzPts val="1100"/>
              <a:buFont typeface="Arial"/>
              <a:buNone/>
            </a:pPr>
            <a:r>
              <a:rPr lang="en" sz="1800">
                <a:latin typeface="Courier New"/>
                <a:ea typeface="Courier New"/>
                <a:cs typeface="Courier New"/>
                <a:sym typeface="Courier New"/>
              </a:rPr>
              <a:t>	tql&gt; show tables;</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36"/>
          <p:cNvPicPr preferRelativeResize="0"/>
          <p:nvPr/>
        </p:nvPicPr>
        <p:blipFill rotWithShape="1">
          <a:blip r:embed="rId3">
            <a:alphaModFix/>
          </a:blip>
          <a:srcRect/>
          <a:stretch/>
        </p:blipFill>
        <p:spPr>
          <a:xfrm>
            <a:off x="4981473" y="1105852"/>
            <a:ext cx="3277624" cy="3054540"/>
          </a:xfrm>
          <a:prstGeom prst="rect">
            <a:avLst/>
          </a:prstGeom>
          <a:noFill/>
          <a:ln w="9525" cap="flat" cmpd="sng">
            <a:solidFill>
              <a:srgbClr val="7F7F7F"/>
            </a:solidFill>
            <a:prstDash val="solid"/>
            <a:round/>
            <a:headEnd type="none" w="sm" len="sm"/>
            <a:tailEnd type="none" w="sm" len="sm"/>
          </a:ln>
        </p:spPr>
      </p:pic>
      <p:sp>
        <p:nvSpPr>
          <p:cNvPr id="393" name="Google Shape;393;p36"/>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endParaRPr sz="1800" dirty="0"/>
          </a:p>
          <a:p>
            <a:pPr marL="457200" lvl="0" indent="-342900" algn="l" rtl="0">
              <a:lnSpc>
                <a:spcPct val="100000"/>
              </a:lnSpc>
              <a:spcBef>
                <a:spcPts val="320"/>
              </a:spcBef>
              <a:spcAft>
                <a:spcPts val="0"/>
              </a:spcAft>
              <a:buSzPts val="1800"/>
              <a:buAutoNum type="arabicPeriod"/>
            </a:pPr>
            <a:r>
              <a:rPr lang="en" sz="1800" dirty="0"/>
              <a:t>Open ThoughtSpot in a  browser.</a:t>
            </a:r>
            <a:br>
              <a:rPr lang="en" sz="1800" dirty="0"/>
            </a:br>
            <a:endParaRPr sz="1800" dirty="0"/>
          </a:p>
          <a:p>
            <a:pPr marL="457200" lvl="0" indent="-342900" algn="l" rtl="0">
              <a:lnSpc>
                <a:spcPct val="100000"/>
              </a:lnSpc>
              <a:spcBef>
                <a:spcPts val="0"/>
              </a:spcBef>
              <a:spcAft>
                <a:spcPts val="0"/>
              </a:spcAft>
              <a:buSzPts val="1800"/>
              <a:buAutoNum type="arabicPeriod"/>
            </a:pPr>
            <a:r>
              <a:rPr lang="en" sz="1800" dirty="0"/>
              <a:t>Click on </a:t>
            </a:r>
            <a:r>
              <a:rPr lang="en" sz="1800" b="1" dirty="0"/>
              <a:t>Data</a:t>
            </a:r>
            <a:r>
              <a:rPr lang="en" sz="1800" dirty="0"/>
              <a:t>.</a:t>
            </a:r>
            <a:br>
              <a:rPr lang="en" sz="1800" dirty="0"/>
            </a:br>
            <a:endParaRPr sz="1800" dirty="0"/>
          </a:p>
          <a:p>
            <a:pPr marL="457200" lvl="0" indent="-342900" algn="l" rtl="0">
              <a:lnSpc>
                <a:spcPct val="100000"/>
              </a:lnSpc>
              <a:spcBef>
                <a:spcPts val="0"/>
              </a:spcBef>
              <a:spcAft>
                <a:spcPts val="0"/>
              </a:spcAft>
              <a:buSzPts val="1800"/>
              <a:buAutoNum type="arabicPeriod"/>
            </a:pPr>
            <a:r>
              <a:rPr lang="en" sz="1800" dirty="0"/>
              <a:t>Click the </a:t>
            </a:r>
            <a:r>
              <a:rPr lang="en" sz="1800" b="1" dirty="0"/>
              <a:t>three dot icon</a:t>
            </a:r>
            <a:r>
              <a:rPr lang="en" sz="1800" dirty="0"/>
              <a:t>, and </a:t>
            </a:r>
            <a:br>
              <a:rPr lang="en" sz="1800" dirty="0"/>
            </a:br>
            <a:r>
              <a:rPr lang="en" sz="1800" dirty="0"/>
              <a:t>choose </a:t>
            </a:r>
            <a:r>
              <a:rPr lang="en" sz="1800" b="1" dirty="0"/>
              <a:t>Upload Schema</a:t>
            </a:r>
            <a:r>
              <a:rPr lang="en" sz="1800" dirty="0"/>
              <a:t>.</a:t>
            </a:r>
            <a:endParaRPr sz="1800" dirty="0"/>
          </a:p>
        </p:txBody>
      </p:sp>
      <p:sp>
        <p:nvSpPr>
          <p:cNvPr id="394" name="Google Shape;394;p36"/>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Import the Schema*</a:t>
            </a:r>
            <a:endParaRPr/>
          </a:p>
        </p:txBody>
      </p:sp>
      <p:sp>
        <p:nvSpPr>
          <p:cNvPr id="395" name="Google Shape;395;p36"/>
          <p:cNvSpPr txBox="1"/>
          <p:nvPr/>
        </p:nvSpPr>
        <p:spPr>
          <a:xfrm>
            <a:off x="492199" y="4100000"/>
            <a:ext cx="4335439" cy="57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Helvetica Neue"/>
                <a:ea typeface="Helvetica Neue"/>
                <a:cs typeface="Helvetica Neue"/>
                <a:sym typeface="Helvetica Neue"/>
              </a:rPr>
              <a:t>* Use this method when you do not have scp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Helvetica Neue"/>
                <a:ea typeface="Helvetica Neue"/>
                <a:cs typeface="Helvetica Neue"/>
                <a:sym typeface="Helvetica Neue"/>
              </a:rPr>
              <a:t>  or shell access to ThoughtSpot</a:t>
            </a:r>
            <a:endParaRPr sz="1600" b="0" i="0" u="none" strike="noStrike" cap="none">
              <a:solidFill>
                <a:srgbClr val="000000"/>
              </a:solidFill>
              <a:latin typeface="Helvetica Neue"/>
              <a:ea typeface="Helvetica Neue"/>
              <a:cs typeface="Helvetica Neue"/>
              <a:sym typeface="Helvetica Neue"/>
            </a:endParaRPr>
          </a:p>
        </p:txBody>
      </p:sp>
      <p:sp>
        <p:nvSpPr>
          <p:cNvPr id="396" name="Google Shape;396;p36"/>
          <p:cNvSpPr/>
          <p:nvPr/>
        </p:nvSpPr>
        <p:spPr>
          <a:xfrm>
            <a:off x="7447124" y="1209367"/>
            <a:ext cx="703817" cy="648929"/>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6"/>
          <p:cNvSpPr/>
          <p:nvPr/>
        </p:nvSpPr>
        <p:spPr>
          <a:xfrm>
            <a:off x="5307243" y="3528800"/>
            <a:ext cx="2352085" cy="492594"/>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96dbc9a834_0_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US"/>
              <a:t>Integrated Architecture</a:t>
            </a:r>
            <a:endParaRPr/>
          </a:p>
        </p:txBody>
      </p:sp>
      <p:sp>
        <p:nvSpPr>
          <p:cNvPr id="545" name="Google Shape;545;g96dbc9a834_0_4"/>
          <p:cNvSpPr/>
          <p:nvPr/>
        </p:nvSpPr>
        <p:spPr>
          <a:xfrm>
            <a:off x="1076146" y="1417865"/>
            <a:ext cx="1138200" cy="22998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6" name="Google Shape;546;g96dbc9a834_0_4"/>
          <p:cNvSpPr/>
          <p:nvPr/>
        </p:nvSpPr>
        <p:spPr>
          <a:xfrm>
            <a:off x="2268654" y="1417865"/>
            <a:ext cx="1499400" cy="13155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7" name="Google Shape;547;g96dbc9a834_0_4"/>
          <p:cNvSpPr/>
          <p:nvPr/>
        </p:nvSpPr>
        <p:spPr>
          <a:xfrm>
            <a:off x="6929676" y="1417865"/>
            <a:ext cx="1138200" cy="2299800"/>
          </a:xfrm>
          <a:prstGeom prst="rect">
            <a:avLst/>
          </a:prstGeom>
          <a:solidFill>
            <a:srgbClr val="0000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8" name="Google Shape;548;g96dbc9a834_0_4"/>
          <p:cNvSpPr/>
          <p:nvPr/>
        </p:nvSpPr>
        <p:spPr>
          <a:xfrm>
            <a:off x="3822328" y="1417865"/>
            <a:ext cx="1499400" cy="13155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49" name="Google Shape;549;g96dbc9a834_0_4"/>
          <p:cNvSpPr/>
          <p:nvPr/>
        </p:nvSpPr>
        <p:spPr>
          <a:xfrm>
            <a:off x="5376002" y="1417865"/>
            <a:ext cx="1499400" cy="13176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0" name="Google Shape;550;g96dbc9a834_0_4"/>
          <p:cNvSpPr/>
          <p:nvPr/>
        </p:nvSpPr>
        <p:spPr>
          <a:xfrm>
            <a:off x="1076150" y="837650"/>
            <a:ext cx="944700" cy="525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1" name="Google Shape;551;g96dbc9a834_0_4"/>
          <p:cNvSpPr/>
          <p:nvPr/>
        </p:nvSpPr>
        <p:spPr>
          <a:xfrm>
            <a:off x="3094433" y="839203"/>
            <a:ext cx="944700" cy="522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2" name="Google Shape;552;g96dbc9a834_0_4"/>
          <p:cNvSpPr/>
          <p:nvPr/>
        </p:nvSpPr>
        <p:spPr>
          <a:xfrm>
            <a:off x="4102780" y="838555"/>
            <a:ext cx="944700" cy="5235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3" name="Google Shape;553;g96dbc9a834_0_4"/>
          <p:cNvSpPr/>
          <p:nvPr/>
        </p:nvSpPr>
        <p:spPr>
          <a:xfrm>
            <a:off x="5107467" y="838555"/>
            <a:ext cx="944700" cy="5235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4" name="Google Shape;554;g96dbc9a834_0_4"/>
          <p:cNvSpPr/>
          <p:nvPr/>
        </p:nvSpPr>
        <p:spPr>
          <a:xfrm>
            <a:off x="6111575" y="837659"/>
            <a:ext cx="944700" cy="525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5" name="Google Shape;555;g96dbc9a834_0_4"/>
          <p:cNvSpPr/>
          <p:nvPr/>
        </p:nvSpPr>
        <p:spPr>
          <a:xfrm>
            <a:off x="7121423" y="836725"/>
            <a:ext cx="944700" cy="527400"/>
          </a:xfrm>
          <a:prstGeom prst="rect">
            <a:avLst/>
          </a:prstGeom>
          <a:solidFill>
            <a:srgbClr val="4E55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accent5"/>
              </a:solidFill>
              <a:latin typeface="Helvetica Neue"/>
              <a:ea typeface="Helvetica Neue"/>
              <a:cs typeface="Helvetica Neue"/>
              <a:sym typeface="Helvetica Neue"/>
            </a:endParaRPr>
          </a:p>
        </p:txBody>
      </p:sp>
      <p:sp>
        <p:nvSpPr>
          <p:cNvPr id="556" name="Google Shape;556;g96dbc9a834_0_4"/>
          <p:cNvSpPr/>
          <p:nvPr/>
        </p:nvSpPr>
        <p:spPr>
          <a:xfrm>
            <a:off x="2081252" y="837659"/>
            <a:ext cx="944700" cy="525300"/>
          </a:xfrm>
          <a:prstGeom prst="rect">
            <a:avLst/>
          </a:prstGeom>
          <a:solidFill>
            <a:srgbClr val="494E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7" name="Google Shape;557;g96dbc9a834_0_4"/>
          <p:cNvSpPr/>
          <p:nvPr/>
        </p:nvSpPr>
        <p:spPr>
          <a:xfrm>
            <a:off x="2268654" y="2787073"/>
            <a:ext cx="4606800" cy="9306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8" name="Google Shape;558;g96dbc9a834_0_4"/>
          <p:cNvSpPr/>
          <p:nvPr/>
        </p:nvSpPr>
        <p:spPr>
          <a:xfrm>
            <a:off x="2327747" y="3237230"/>
            <a:ext cx="2228100" cy="4287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Helvetica Neue"/>
              <a:ea typeface="Helvetica Neue"/>
              <a:cs typeface="Helvetica Neue"/>
              <a:sym typeface="Helvetica Neue"/>
            </a:endParaRPr>
          </a:p>
        </p:txBody>
      </p:sp>
      <p:sp>
        <p:nvSpPr>
          <p:cNvPr id="559" name="Google Shape;559;g96dbc9a834_0_4"/>
          <p:cNvSpPr/>
          <p:nvPr/>
        </p:nvSpPr>
        <p:spPr>
          <a:xfrm>
            <a:off x="1076145" y="938686"/>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RELATIONAL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SEARCH</a:t>
            </a:r>
            <a:endParaRPr sz="1400" b="0" i="0" u="none" strike="noStrike" cap="none">
              <a:solidFill>
                <a:srgbClr val="000000"/>
              </a:solidFill>
              <a:latin typeface="Arial"/>
              <a:ea typeface="Arial"/>
              <a:cs typeface="Arial"/>
              <a:sym typeface="Arial"/>
            </a:endParaRPr>
          </a:p>
        </p:txBody>
      </p:sp>
      <p:sp>
        <p:nvSpPr>
          <p:cNvPr id="560" name="Google Shape;560;g96dbc9a834_0_4"/>
          <p:cNvSpPr/>
          <p:nvPr/>
        </p:nvSpPr>
        <p:spPr>
          <a:xfrm>
            <a:off x="2069128" y="993891"/>
            <a:ext cx="8859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PINBOARDS</a:t>
            </a:r>
            <a:endParaRPr sz="1400" b="0" i="0" u="none" strike="noStrike" cap="none">
              <a:solidFill>
                <a:srgbClr val="000000"/>
              </a:solidFill>
              <a:latin typeface="Arial"/>
              <a:ea typeface="Arial"/>
              <a:cs typeface="Arial"/>
              <a:sym typeface="Arial"/>
            </a:endParaRPr>
          </a:p>
        </p:txBody>
      </p:sp>
      <p:sp>
        <p:nvSpPr>
          <p:cNvPr id="561" name="Google Shape;561;g96dbc9a834_0_4"/>
          <p:cNvSpPr/>
          <p:nvPr/>
        </p:nvSpPr>
        <p:spPr>
          <a:xfrm>
            <a:off x="3094063" y="938686"/>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EMBEDDED  </a:t>
            </a:r>
            <a:br>
              <a:rPr lang="en-US" sz="800" b="0" i="0" u="none" strike="noStrike" cap="none">
                <a:solidFill>
                  <a:schemeClr val="lt1"/>
                </a:solidFill>
                <a:latin typeface="Helvetica Neue"/>
                <a:ea typeface="Helvetica Neue"/>
                <a:cs typeface="Helvetica Neue"/>
                <a:sym typeface="Helvetica Neue"/>
              </a:rPr>
            </a:br>
            <a:r>
              <a:rPr lang="en-US" sz="800" b="0" i="0" u="none" strike="noStrike" cap="none">
                <a:solidFill>
                  <a:schemeClr val="lt1"/>
                </a:solidFill>
                <a:latin typeface="Helvetica Neue"/>
                <a:ea typeface="Helvetica Neue"/>
                <a:cs typeface="Helvetica Neue"/>
                <a:sym typeface="Helvetica Neue"/>
              </a:rPr>
              <a:t>&amp; APIS</a:t>
            </a:r>
            <a:endParaRPr sz="1400" b="0" i="0" u="none" strike="noStrike" cap="none">
              <a:solidFill>
                <a:srgbClr val="000000"/>
              </a:solidFill>
              <a:latin typeface="Arial"/>
              <a:ea typeface="Arial"/>
              <a:cs typeface="Arial"/>
              <a:sym typeface="Arial"/>
            </a:endParaRPr>
          </a:p>
        </p:txBody>
      </p:sp>
      <p:sp>
        <p:nvSpPr>
          <p:cNvPr id="562" name="Google Shape;562;g96dbc9a834_0_4"/>
          <p:cNvSpPr/>
          <p:nvPr/>
        </p:nvSpPr>
        <p:spPr>
          <a:xfrm>
            <a:off x="4104551" y="938686"/>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AUTOMATED</a:t>
            </a:r>
            <a:br>
              <a:rPr lang="en-US" sz="800" b="0" i="0" u="none" strike="noStrike" cap="none">
                <a:solidFill>
                  <a:schemeClr val="lt1"/>
                </a:solidFill>
                <a:latin typeface="Helvetica Neue"/>
                <a:ea typeface="Helvetica Neue"/>
                <a:cs typeface="Helvetica Neue"/>
                <a:sym typeface="Helvetica Neue"/>
              </a:rPr>
            </a:br>
            <a:r>
              <a:rPr lang="en-US" sz="800" b="0" i="0" u="none" strike="noStrike" cap="none">
                <a:solidFill>
                  <a:schemeClr val="lt1"/>
                </a:solidFill>
                <a:latin typeface="Helvetica Neue"/>
                <a:ea typeface="Helvetica Neue"/>
                <a:cs typeface="Helvetica Neue"/>
                <a:sym typeface="Helvetica Neue"/>
              </a:rPr>
              <a:t>INSIGHTS</a:t>
            </a:r>
            <a:endParaRPr sz="1400" b="0" i="0" u="none" strike="noStrike" cap="none">
              <a:solidFill>
                <a:srgbClr val="000000"/>
              </a:solidFill>
              <a:latin typeface="Arial"/>
              <a:ea typeface="Arial"/>
              <a:cs typeface="Arial"/>
              <a:sym typeface="Arial"/>
            </a:endParaRPr>
          </a:p>
        </p:txBody>
      </p:sp>
      <p:sp>
        <p:nvSpPr>
          <p:cNvPr id="563" name="Google Shape;563;g96dbc9a834_0_4"/>
          <p:cNvSpPr/>
          <p:nvPr/>
        </p:nvSpPr>
        <p:spPr>
          <a:xfrm>
            <a:off x="5132777" y="1000241"/>
            <a:ext cx="8859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MOBILE</a:t>
            </a:r>
            <a:endParaRPr sz="1400" b="0" i="0" u="none" strike="noStrike" cap="none">
              <a:solidFill>
                <a:srgbClr val="000000"/>
              </a:solidFill>
              <a:latin typeface="Arial"/>
              <a:ea typeface="Arial"/>
              <a:cs typeface="Arial"/>
              <a:sym typeface="Arial"/>
            </a:endParaRPr>
          </a:p>
        </p:txBody>
      </p:sp>
      <p:sp>
        <p:nvSpPr>
          <p:cNvPr id="564" name="Google Shape;564;g96dbc9a834_0_4"/>
          <p:cNvSpPr/>
          <p:nvPr/>
        </p:nvSpPr>
        <p:spPr>
          <a:xfrm>
            <a:off x="6154109" y="938686"/>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BUSINESS MONITORING</a:t>
            </a:r>
            <a:endParaRPr sz="1400" b="0" i="0" u="none" strike="noStrike" cap="none">
              <a:solidFill>
                <a:srgbClr val="000000"/>
              </a:solidFill>
              <a:latin typeface="Arial"/>
              <a:ea typeface="Arial"/>
              <a:cs typeface="Arial"/>
              <a:sym typeface="Arial"/>
            </a:endParaRPr>
          </a:p>
        </p:txBody>
      </p:sp>
      <p:sp>
        <p:nvSpPr>
          <p:cNvPr id="565" name="Google Shape;565;g96dbc9a834_0_4"/>
          <p:cNvSpPr/>
          <p:nvPr/>
        </p:nvSpPr>
        <p:spPr>
          <a:xfrm>
            <a:off x="7169254" y="938686"/>
            <a:ext cx="885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INSIGHTS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Helvetica Neue"/>
                <a:ea typeface="Helvetica Neue"/>
                <a:cs typeface="Helvetica Neue"/>
                <a:sym typeface="Helvetica Neue"/>
              </a:rPr>
              <a:t>FEED</a:t>
            </a:r>
            <a:endParaRPr sz="1400" b="0" i="0" u="none" strike="noStrike" cap="none">
              <a:solidFill>
                <a:srgbClr val="000000"/>
              </a:solidFill>
              <a:latin typeface="Arial"/>
              <a:ea typeface="Arial"/>
              <a:cs typeface="Arial"/>
              <a:sym typeface="Arial"/>
            </a:endParaRPr>
          </a:p>
        </p:txBody>
      </p:sp>
      <p:sp>
        <p:nvSpPr>
          <p:cNvPr id="566" name="Google Shape;566;g96dbc9a834_0_4"/>
          <p:cNvSpPr/>
          <p:nvPr/>
        </p:nvSpPr>
        <p:spPr>
          <a:xfrm>
            <a:off x="1130412" y="2244563"/>
            <a:ext cx="10296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DISTRIBUTED CLUSTER MANAGER</a:t>
            </a:r>
            <a:endParaRPr sz="1400" b="0" i="0" u="none" strike="noStrike" cap="none">
              <a:solidFill>
                <a:srgbClr val="000000"/>
              </a:solidFill>
              <a:latin typeface="Arial"/>
              <a:ea typeface="Arial"/>
              <a:cs typeface="Arial"/>
              <a:sym typeface="Arial"/>
            </a:endParaRPr>
          </a:p>
        </p:txBody>
      </p:sp>
      <p:sp>
        <p:nvSpPr>
          <p:cNvPr id="567" name="Google Shape;567;g96dbc9a834_0_4"/>
          <p:cNvSpPr/>
          <p:nvPr/>
        </p:nvSpPr>
        <p:spPr>
          <a:xfrm>
            <a:off x="6865472" y="2244563"/>
            <a:ext cx="12666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ENTERPRISE</a:t>
            </a:r>
            <a:br>
              <a:rPr lang="en-US" sz="1000" b="0" i="0" u="none" strike="noStrike" cap="none">
                <a:solidFill>
                  <a:schemeClr val="lt1"/>
                </a:solidFill>
                <a:latin typeface="Helvetica Neue"/>
                <a:ea typeface="Helvetica Neue"/>
                <a:cs typeface="Helvetica Neue"/>
                <a:sym typeface="Helvetica Neue"/>
              </a:rPr>
            </a:br>
            <a:r>
              <a:rPr lang="en-US" sz="1000" b="0" i="0" u="none" strike="noStrike" cap="none">
                <a:solidFill>
                  <a:schemeClr val="lt1"/>
                </a:solidFill>
                <a:latin typeface="Helvetica Neue"/>
                <a:ea typeface="Helvetica Neue"/>
                <a:cs typeface="Helvetica Neue"/>
                <a:sym typeface="Helvetica Neue"/>
              </a:rPr>
              <a:t>SECURITY &amp;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GOVERNANCE</a:t>
            </a:r>
            <a:endParaRPr sz="1400" b="0" i="0" u="none" strike="noStrike" cap="none">
              <a:solidFill>
                <a:srgbClr val="000000"/>
              </a:solidFill>
              <a:latin typeface="Arial"/>
              <a:ea typeface="Arial"/>
              <a:cs typeface="Arial"/>
              <a:sym typeface="Arial"/>
            </a:endParaRPr>
          </a:p>
        </p:txBody>
      </p:sp>
      <p:sp>
        <p:nvSpPr>
          <p:cNvPr id="568" name="Google Shape;568;g96dbc9a834_0_4"/>
          <p:cNvSpPr/>
          <p:nvPr/>
        </p:nvSpPr>
        <p:spPr>
          <a:xfrm>
            <a:off x="2503504" y="1875634"/>
            <a:ext cx="10296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SEARCH</a:t>
            </a:r>
            <a:br>
              <a:rPr lang="en-US" sz="1000" b="0" i="0" u="none" strike="noStrike" cap="none">
                <a:solidFill>
                  <a:schemeClr val="lt1"/>
                </a:solidFill>
                <a:latin typeface="Helvetica Neue"/>
                <a:ea typeface="Helvetica Neue"/>
                <a:cs typeface="Helvetica Neue"/>
                <a:sym typeface="Helvetica Neue"/>
              </a:rPr>
            </a:br>
            <a:r>
              <a:rPr lang="en-US" sz="1000" b="0" i="0" u="none" strike="noStrike" cap="none">
                <a:solidFill>
                  <a:schemeClr val="lt1"/>
                </a:solidFill>
                <a:latin typeface="Helvetica Neue"/>
                <a:ea typeface="Helvetica Neue"/>
                <a:cs typeface="Helvetica Neue"/>
                <a:sym typeface="Helvetica Neue"/>
              </a:rPr>
              <a:t>ENGINE</a:t>
            </a:r>
            <a:endParaRPr sz="1400" b="0" i="0" u="none" strike="noStrike" cap="none">
              <a:solidFill>
                <a:srgbClr val="000000"/>
              </a:solidFill>
              <a:latin typeface="Arial"/>
              <a:ea typeface="Arial"/>
              <a:cs typeface="Arial"/>
              <a:sym typeface="Arial"/>
            </a:endParaRPr>
          </a:p>
        </p:txBody>
      </p:sp>
      <p:sp>
        <p:nvSpPr>
          <p:cNvPr id="569" name="Google Shape;569;g96dbc9a834_0_4"/>
          <p:cNvSpPr/>
          <p:nvPr/>
        </p:nvSpPr>
        <p:spPr>
          <a:xfrm>
            <a:off x="4057177" y="1875634"/>
            <a:ext cx="10296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SPOTIQ AI</a:t>
            </a:r>
            <a:br>
              <a:rPr lang="en-US" sz="1000" b="0" i="0" u="none" strike="noStrike" cap="none">
                <a:solidFill>
                  <a:schemeClr val="lt1"/>
                </a:solidFill>
                <a:latin typeface="Helvetica Neue"/>
                <a:ea typeface="Helvetica Neue"/>
                <a:cs typeface="Helvetica Neue"/>
                <a:sym typeface="Helvetica Neue"/>
              </a:rPr>
            </a:br>
            <a:r>
              <a:rPr lang="en-US" sz="1000" b="0" i="0" u="none" strike="noStrike" cap="none">
                <a:solidFill>
                  <a:schemeClr val="lt1"/>
                </a:solidFill>
                <a:latin typeface="Helvetica Neue"/>
                <a:ea typeface="Helvetica Neue"/>
                <a:cs typeface="Helvetica Neue"/>
                <a:sym typeface="Helvetica Neue"/>
              </a:rPr>
              <a:t>ENGINE</a:t>
            </a:r>
            <a:endParaRPr sz="1400" b="0" i="0" u="none" strike="noStrike" cap="none">
              <a:solidFill>
                <a:srgbClr val="000000"/>
              </a:solidFill>
              <a:latin typeface="Arial"/>
              <a:ea typeface="Arial"/>
              <a:cs typeface="Arial"/>
              <a:sym typeface="Arial"/>
            </a:endParaRPr>
          </a:p>
        </p:txBody>
      </p:sp>
      <p:sp>
        <p:nvSpPr>
          <p:cNvPr id="570" name="Google Shape;570;g96dbc9a834_0_4"/>
          <p:cNvSpPr/>
          <p:nvPr/>
        </p:nvSpPr>
        <p:spPr>
          <a:xfrm>
            <a:off x="5418242" y="1875634"/>
            <a:ext cx="13830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PERSONALIZATION ENGINE</a:t>
            </a:r>
            <a:endParaRPr sz="1400" b="0" i="0" u="none" strike="noStrike" cap="none">
              <a:solidFill>
                <a:srgbClr val="000000"/>
              </a:solidFill>
              <a:latin typeface="Arial"/>
              <a:ea typeface="Arial"/>
              <a:cs typeface="Arial"/>
              <a:sym typeface="Arial"/>
            </a:endParaRPr>
          </a:p>
        </p:txBody>
      </p:sp>
      <p:sp>
        <p:nvSpPr>
          <p:cNvPr id="571" name="Google Shape;571;g96dbc9a834_0_4"/>
          <p:cNvSpPr/>
          <p:nvPr/>
        </p:nvSpPr>
        <p:spPr>
          <a:xfrm>
            <a:off x="2278529" y="2871361"/>
            <a:ext cx="4596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BI &amp; VISUALIZATION SERVER</a:t>
            </a:r>
            <a:endParaRPr sz="1400" b="0" i="0" u="none" strike="noStrike" cap="none">
              <a:solidFill>
                <a:srgbClr val="000000"/>
              </a:solidFill>
              <a:latin typeface="Arial"/>
              <a:ea typeface="Arial"/>
              <a:cs typeface="Arial"/>
              <a:sym typeface="Arial"/>
            </a:endParaRPr>
          </a:p>
        </p:txBody>
      </p:sp>
      <p:sp>
        <p:nvSpPr>
          <p:cNvPr id="572" name="Google Shape;572;g96dbc9a834_0_4"/>
          <p:cNvSpPr/>
          <p:nvPr/>
        </p:nvSpPr>
        <p:spPr>
          <a:xfrm>
            <a:off x="2327746" y="3328512"/>
            <a:ext cx="2219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IN-MEMORY CACHE</a:t>
            </a:r>
            <a:endParaRPr sz="1400" b="0" i="0" u="none" strike="noStrike" cap="none">
              <a:solidFill>
                <a:srgbClr val="000000"/>
              </a:solidFill>
              <a:latin typeface="Arial"/>
              <a:ea typeface="Arial"/>
              <a:cs typeface="Arial"/>
              <a:sym typeface="Arial"/>
            </a:endParaRPr>
          </a:p>
        </p:txBody>
      </p:sp>
      <p:cxnSp>
        <p:nvCxnSpPr>
          <p:cNvPr id="573" name="Google Shape;573;g96dbc9a834_0_4"/>
          <p:cNvCxnSpPr/>
          <p:nvPr/>
        </p:nvCxnSpPr>
        <p:spPr>
          <a:xfrm rot="10800000">
            <a:off x="2502530" y="3574688"/>
            <a:ext cx="0" cy="455100"/>
          </a:xfrm>
          <a:prstGeom prst="straightConnector1">
            <a:avLst/>
          </a:prstGeom>
          <a:noFill/>
          <a:ln w="25400" cap="flat" cmpd="sng">
            <a:solidFill>
              <a:schemeClr val="accent3"/>
            </a:solidFill>
            <a:prstDash val="solid"/>
            <a:round/>
            <a:headEnd type="none" w="sm" len="sm"/>
            <a:tailEnd type="triangle" w="med" len="med"/>
          </a:ln>
        </p:spPr>
      </p:cxnSp>
      <p:pic>
        <p:nvPicPr>
          <p:cNvPr id="574" name="Google Shape;574;g96dbc9a834_0_4"/>
          <p:cNvPicPr preferRelativeResize="0"/>
          <p:nvPr/>
        </p:nvPicPr>
        <p:blipFill rotWithShape="1">
          <a:blip r:embed="rId3">
            <a:alphaModFix/>
          </a:blip>
          <a:srcRect/>
          <a:stretch/>
        </p:blipFill>
        <p:spPr>
          <a:xfrm>
            <a:off x="2378351" y="4064371"/>
            <a:ext cx="248358" cy="289751"/>
          </a:xfrm>
          <a:prstGeom prst="rect">
            <a:avLst/>
          </a:prstGeom>
          <a:noFill/>
          <a:ln>
            <a:noFill/>
          </a:ln>
        </p:spPr>
      </p:pic>
      <p:sp>
        <p:nvSpPr>
          <p:cNvPr id="575" name="Google Shape;575;g96dbc9a834_0_4"/>
          <p:cNvSpPr txBox="1"/>
          <p:nvPr/>
        </p:nvSpPr>
        <p:spPr>
          <a:xfrm>
            <a:off x="2161764" y="4411686"/>
            <a:ext cx="6816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On-prem EDW &amp; DB</a:t>
            </a:r>
            <a:endParaRPr sz="1400" b="0" i="0" u="none" strike="noStrike" cap="none">
              <a:solidFill>
                <a:srgbClr val="000000"/>
              </a:solidFill>
              <a:latin typeface="Arial"/>
              <a:ea typeface="Arial"/>
              <a:cs typeface="Arial"/>
              <a:sym typeface="Arial"/>
            </a:endParaRPr>
          </a:p>
        </p:txBody>
      </p:sp>
      <p:sp>
        <p:nvSpPr>
          <p:cNvPr id="576" name="Google Shape;576;g96dbc9a834_0_4"/>
          <p:cNvSpPr txBox="1"/>
          <p:nvPr/>
        </p:nvSpPr>
        <p:spPr>
          <a:xfrm>
            <a:off x="2713610" y="4411686"/>
            <a:ext cx="6816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Data Lake</a:t>
            </a:r>
            <a:endParaRPr sz="1400" b="0" i="0" u="none" strike="noStrike" cap="none">
              <a:solidFill>
                <a:srgbClr val="000000"/>
              </a:solidFill>
              <a:latin typeface="Arial"/>
              <a:ea typeface="Arial"/>
              <a:cs typeface="Arial"/>
              <a:sym typeface="Arial"/>
            </a:endParaRPr>
          </a:p>
        </p:txBody>
      </p:sp>
      <p:sp>
        <p:nvSpPr>
          <p:cNvPr id="577" name="Google Shape;577;g96dbc9a834_0_4"/>
          <p:cNvSpPr txBox="1"/>
          <p:nvPr/>
        </p:nvSpPr>
        <p:spPr>
          <a:xfrm>
            <a:off x="3215540" y="4411686"/>
            <a:ext cx="8574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Apps</a:t>
            </a:r>
            <a:br>
              <a:rPr lang="en-US" sz="700" b="0" i="0" u="none" strike="noStrike" cap="none">
                <a:solidFill>
                  <a:srgbClr val="262626"/>
                </a:solidFill>
                <a:latin typeface="Helvetica Neue"/>
                <a:ea typeface="Helvetica Neue"/>
                <a:cs typeface="Helvetica Neue"/>
                <a:sym typeface="Helvetica Neue"/>
              </a:rPr>
            </a:br>
            <a:r>
              <a:rPr lang="en-US" sz="600" b="0" i="0" u="none" strike="noStrike" cap="none">
                <a:solidFill>
                  <a:srgbClr val="262626"/>
                </a:solidFill>
                <a:latin typeface="Helvetica Neue"/>
                <a:ea typeface="Helvetica Neue"/>
                <a:cs typeface="Helvetica Neue"/>
                <a:sym typeface="Helvetica Neue"/>
              </a:rPr>
              <a:t>(Salesforce, Marketo, etc.)</a:t>
            </a:r>
            <a:endParaRPr sz="600" b="0" i="0" u="none" strike="noStrike" cap="none">
              <a:solidFill>
                <a:srgbClr val="262626"/>
              </a:solidFill>
              <a:latin typeface="Helvetica Neue"/>
              <a:ea typeface="Helvetica Neue"/>
              <a:cs typeface="Helvetica Neue"/>
              <a:sym typeface="Helvetica Neue"/>
            </a:endParaRPr>
          </a:p>
        </p:txBody>
      </p:sp>
      <p:sp>
        <p:nvSpPr>
          <p:cNvPr id="578" name="Google Shape;578;g96dbc9a834_0_4"/>
          <p:cNvSpPr txBox="1"/>
          <p:nvPr/>
        </p:nvSpPr>
        <p:spPr>
          <a:xfrm>
            <a:off x="3855388" y="4411686"/>
            <a:ext cx="681600" cy="28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5"/>
              <a:buFont typeface="Arial"/>
              <a:buNone/>
            </a:pPr>
            <a:r>
              <a:rPr lang="en-US" sz="700" b="0" i="0" u="none" strike="noStrike" cap="none">
                <a:solidFill>
                  <a:srgbClr val="262626"/>
                </a:solidFill>
                <a:latin typeface="Helvetica Neue"/>
                <a:ea typeface="Helvetica Neue"/>
                <a:cs typeface="Helvetica Neue"/>
                <a:sym typeface="Helvetica Neue"/>
              </a:rPr>
              <a:t>CSVs</a:t>
            </a:r>
            <a:endParaRPr sz="1400" b="0" i="0" u="none" strike="noStrike" cap="none">
              <a:solidFill>
                <a:srgbClr val="000000"/>
              </a:solidFill>
              <a:latin typeface="Arial"/>
              <a:ea typeface="Arial"/>
              <a:cs typeface="Arial"/>
              <a:sym typeface="Arial"/>
            </a:endParaRPr>
          </a:p>
        </p:txBody>
      </p:sp>
      <p:grpSp>
        <p:nvGrpSpPr>
          <p:cNvPr id="579" name="Google Shape;579;g96dbc9a834_0_4"/>
          <p:cNvGrpSpPr/>
          <p:nvPr/>
        </p:nvGrpSpPr>
        <p:grpSpPr>
          <a:xfrm>
            <a:off x="2900901" y="3574688"/>
            <a:ext cx="306951" cy="799635"/>
            <a:chOff x="2801683" y="3727088"/>
            <a:chExt cx="306951" cy="799635"/>
          </a:xfrm>
        </p:grpSpPr>
        <p:pic>
          <p:nvPicPr>
            <p:cNvPr id="580" name="Google Shape;580;g96dbc9a834_0_4"/>
            <p:cNvPicPr preferRelativeResize="0"/>
            <p:nvPr/>
          </p:nvPicPr>
          <p:blipFill rotWithShape="1">
            <a:blip r:embed="rId4">
              <a:alphaModFix/>
            </a:blip>
            <a:srcRect/>
            <a:stretch/>
          </p:blipFill>
          <p:spPr>
            <a:xfrm>
              <a:off x="2801683" y="4222904"/>
              <a:ext cx="306951" cy="303819"/>
            </a:xfrm>
            <a:prstGeom prst="rect">
              <a:avLst/>
            </a:prstGeom>
            <a:noFill/>
            <a:ln>
              <a:noFill/>
            </a:ln>
          </p:spPr>
        </p:pic>
        <p:cxnSp>
          <p:nvCxnSpPr>
            <p:cNvPr id="581" name="Google Shape;581;g96dbc9a834_0_4"/>
            <p:cNvCxnSpPr/>
            <p:nvPr/>
          </p:nvCxnSpPr>
          <p:spPr>
            <a:xfrm rot="10800000">
              <a:off x="2939951" y="3727088"/>
              <a:ext cx="0" cy="455100"/>
            </a:xfrm>
            <a:prstGeom prst="straightConnector1">
              <a:avLst/>
            </a:prstGeom>
            <a:noFill/>
            <a:ln w="25400" cap="flat" cmpd="sng">
              <a:solidFill>
                <a:schemeClr val="accent3"/>
              </a:solidFill>
              <a:prstDash val="solid"/>
              <a:round/>
              <a:headEnd type="none" w="sm" len="sm"/>
              <a:tailEnd type="triangle" w="med" len="med"/>
            </a:ln>
          </p:spPr>
        </p:cxnSp>
      </p:grpSp>
      <p:grpSp>
        <p:nvGrpSpPr>
          <p:cNvPr id="582" name="Google Shape;582;g96dbc9a834_0_4"/>
          <p:cNvGrpSpPr/>
          <p:nvPr/>
        </p:nvGrpSpPr>
        <p:grpSpPr>
          <a:xfrm>
            <a:off x="3514941" y="3574688"/>
            <a:ext cx="258731" cy="767940"/>
            <a:chOff x="3283608" y="3727088"/>
            <a:chExt cx="258731" cy="767940"/>
          </a:xfrm>
        </p:grpSpPr>
        <p:pic>
          <p:nvPicPr>
            <p:cNvPr id="583" name="Google Shape;583;g96dbc9a834_0_4"/>
            <p:cNvPicPr preferRelativeResize="0"/>
            <p:nvPr/>
          </p:nvPicPr>
          <p:blipFill rotWithShape="1">
            <a:blip r:embed="rId5">
              <a:alphaModFix/>
            </a:blip>
            <a:srcRect/>
            <a:stretch/>
          </p:blipFill>
          <p:spPr>
            <a:xfrm>
              <a:off x="3283608" y="4236297"/>
              <a:ext cx="258731" cy="258731"/>
            </a:xfrm>
            <a:prstGeom prst="rect">
              <a:avLst/>
            </a:prstGeom>
            <a:noFill/>
            <a:ln>
              <a:noFill/>
            </a:ln>
          </p:spPr>
        </p:pic>
        <p:cxnSp>
          <p:nvCxnSpPr>
            <p:cNvPr id="584" name="Google Shape;584;g96dbc9a834_0_4"/>
            <p:cNvCxnSpPr/>
            <p:nvPr/>
          </p:nvCxnSpPr>
          <p:spPr>
            <a:xfrm rot="10800000">
              <a:off x="3389120" y="3727088"/>
              <a:ext cx="0" cy="455100"/>
            </a:xfrm>
            <a:prstGeom prst="straightConnector1">
              <a:avLst/>
            </a:prstGeom>
            <a:noFill/>
            <a:ln w="25400" cap="flat" cmpd="sng">
              <a:solidFill>
                <a:schemeClr val="accent3"/>
              </a:solidFill>
              <a:prstDash val="solid"/>
              <a:round/>
              <a:headEnd type="none" w="sm" len="sm"/>
              <a:tailEnd type="triangle" w="med" len="med"/>
            </a:ln>
          </p:spPr>
        </p:cxnSp>
      </p:grpSp>
      <p:cxnSp>
        <p:nvCxnSpPr>
          <p:cNvPr id="585" name="Google Shape;585;g96dbc9a834_0_4"/>
          <p:cNvCxnSpPr/>
          <p:nvPr/>
        </p:nvCxnSpPr>
        <p:spPr>
          <a:xfrm rot="10800000">
            <a:off x="4159252" y="3574688"/>
            <a:ext cx="0" cy="455100"/>
          </a:xfrm>
          <a:prstGeom prst="straightConnector1">
            <a:avLst/>
          </a:prstGeom>
          <a:noFill/>
          <a:ln w="25400" cap="flat" cmpd="sng">
            <a:solidFill>
              <a:schemeClr val="accent3"/>
            </a:solidFill>
            <a:prstDash val="solid"/>
            <a:round/>
            <a:headEnd type="none" w="sm" len="sm"/>
            <a:tailEnd type="triangle" w="med" len="med"/>
          </a:ln>
        </p:spPr>
      </p:cxnSp>
      <p:grpSp>
        <p:nvGrpSpPr>
          <p:cNvPr id="586" name="Google Shape;586;g96dbc9a834_0_4"/>
          <p:cNvGrpSpPr/>
          <p:nvPr/>
        </p:nvGrpSpPr>
        <p:grpSpPr>
          <a:xfrm>
            <a:off x="4066972" y="4061916"/>
            <a:ext cx="390923" cy="272295"/>
            <a:chOff x="3717312" y="4214316"/>
            <a:chExt cx="390923" cy="272295"/>
          </a:xfrm>
        </p:grpSpPr>
        <p:pic>
          <p:nvPicPr>
            <p:cNvPr id="587" name="Google Shape;587;g96dbc9a834_0_4"/>
            <p:cNvPicPr preferRelativeResize="0"/>
            <p:nvPr/>
          </p:nvPicPr>
          <p:blipFill rotWithShape="1">
            <a:blip r:embed="rId6">
              <a:alphaModFix/>
            </a:blip>
            <a:srcRect/>
            <a:stretch/>
          </p:blipFill>
          <p:spPr>
            <a:xfrm>
              <a:off x="3717312" y="4214316"/>
              <a:ext cx="203359" cy="272295"/>
            </a:xfrm>
            <a:prstGeom prst="rect">
              <a:avLst/>
            </a:prstGeom>
            <a:noFill/>
            <a:ln>
              <a:noFill/>
            </a:ln>
          </p:spPr>
        </p:pic>
        <p:grpSp>
          <p:nvGrpSpPr>
            <p:cNvPr id="588" name="Google Shape;588;g96dbc9a834_0_4"/>
            <p:cNvGrpSpPr/>
            <p:nvPr/>
          </p:nvGrpSpPr>
          <p:grpSpPr>
            <a:xfrm>
              <a:off x="3939344" y="4326436"/>
              <a:ext cx="168891" cy="45600"/>
              <a:chOff x="7407012" y="4611031"/>
              <a:chExt cx="168891" cy="45600"/>
            </a:xfrm>
          </p:grpSpPr>
          <p:sp>
            <p:nvSpPr>
              <p:cNvPr id="589" name="Google Shape;589;g96dbc9a834_0_4"/>
              <p:cNvSpPr/>
              <p:nvPr/>
            </p:nvSpPr>
            <p:spPr>
              <a:xfrm flipH="1">
                <a:off x="7407012" y="4611031"/>
                <a:ext cx="45600" cy="45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0" name="Google Shape;590;g96dbc9a834_0_4"/>
              <p:cNvSpPr/>
              <p:nvPr/>
            </p:nvSpPr>
            <p:spPr>
              <a:xfrm flipH="1">
                <a:off x="7471285" y="4611031"/>
                <a:ext cx="45600" cy="45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Google Shape;591;g96dbc9a834_0_4"/>
              <p:cNvSpPr/>
              <p:nvPr/>
            </p:nvSpPr>
            <p:spPr>
              <a:xfrm flipH="1">
                <a:off x="7530303" y="4611031"/>
                <a:ext cx="45600" cy="45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cxnSp>
        <p:nvCxnSpPr>
          <p:cNvPr id="592" name="Google Shape;592;g96dbc9a834_0_4"/>
          <p:cNvCxnSpPr/>
          <p:nvPr/>
        </p:nvCxnSpPr>
        <p:spPr>
          <a:xfrm rot="10800000">
            <a:off x="5173717" y="3718683"/>
            <a:ext cx="0" cy="457200"/>
          </a:xfrm>
          <a:prstGeom prst="straightConnector1">
            <a:avLst/>
          </a:prstGeom>
          <a:noFill/>
          <a:ln w="25400" cap="flat" cmpd="sng">
            <a:solidFill>
              <a:schemeClr val="accent1"/>
            </a:solidFill>
            <a:prstDash val="solid"/>
            <a:round/>
            <a:headEnd type="triangle" w="med" len="med"/>
            <a:tailEnd type="triangle" w="med" len="med"/>
          </a:ln>
        </p:spPr>
      </p:cxnSp>
      <p:cxnSp>
        <p:nvCxnSpPr>
          <p:cNvPr id="593" name="Google Shape;593;g96dbc9a834_0_4"/>
          <p:cNvCxnSpPr/>
          <p:nvPr/>
        </p:nvCxnSpPr>
        <p:spPr>
          <a:xfrm rot="10800000">
            <a:off x="5757430" y="3703108"/>
            <a:ext cx="0" cy="457200"/>
          </a:xfrm>
          <a:prstGeom prst="straightConnector1">
            <a:avLst/>
          </a:prstGeom>
          <a:noFill/>
          <a:ln w="25400" cap="flat" cmpd="sng">
            <a:solidFill>
              <a:schemeClr val="accent1"/>
            </a:solidFill>
            <a:prstDash val="solid"/>
            <a:round/>
            <a:headEnd type="triangle" w="med" len="med"/>
            <a:tailEnd type="triangle" w="med" len="med"/>
          </a:ln>
        </p:spPr>
      </p:cxnSp>
      <p:cxnSp>
        <p:nvCxnSpPr>
          <p:cNvPr id="594" name="Google Shape;594;g96dbc9a834_0_4"/>
          <p:cNvCxnSpPr/>
          <p:nvPr/>
        </p:nvCxnSpPr>
        <p:spPr>
          <a:xfrm rot="10800000">
            <a:off x="6308192" y="3702633"/>
            <a:ext cx="0" cy="457200"/>
          </a:xfrm>
          <a:prstGeom prst="straightConnector1">
            <a:avLst/>
          </a:prstGeom>
          <a:noFill/>
          <a:ln w="25400" cap="flat" cmpd="sng">
            <a:solidFill>
              <a:schemeClr val="accent1"/>
            </a:solidFill>
            <a:prstDash val="solid"/>
            <a:round/>
            <a:headEnd type="triangle" w="med" len="med"/>
            <a:tailEnd type="triangle" w="med" len="med"/>
          </a:ln>
        </p:spPr>
      </p:cxnSp>
      <p:sp>
        <p:nvSpPr>
          <p:cNvPr id="596" name="Google Shape;596;g96dbc9a834_0_4"/>
          <p:cNvSpPr/>
          <p:nvPr/>
        </p:nvSpPr>
        <p:spPr>
          <a:xfrm>
            <a:off x="4601209" y="3238871"/>
            <a:ext cx="2228100" cy="428700"/>
          </a:xfrm>
          <a:prstGeom prst="rect">
            <a:avLst/>
          </a:prstGeom>
          <a:solidFill>
            <a:srgbClr val="000000">
              <a:alpha val="8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Helvetica Neue"/>
                <a:ea typeface="Helvetica Neue"/>
                <a:cs typeface="Helvetica Neue"/>
                <a:sym typeface="Helvetica Neue"/>
              </a:rPr>
              <a:t>EMBRACE - LIVE QUERY</a:t>
            </a:r>
            <a:endParaRPr sz="1200" b="0" i="0" u="none" strike="noStrike" cap="none">
              <a:solidFill>
                <a:schemeClr val="lt1"/>
              </a:solidFill>
              <a:latin typeface="Helvetica Neue"/>
              <a:ea typeface="Helvetica Neue"/>
              <a:cs typeface="Helvetica Neue"/>
              <a:sym typeface="Helvetica Neue"/>
            </a:endParaRPr>
          </a:p>
        </p:txBody>
      </p:sp>
      <p:pic>
        <p:nvPicPr>
          <p:cNvPr id="597" name="Google Shape;597;g96dbc9a834_0_4"/>
          <p:cNvPicPr preferRelativeResize="0"/>
          <p:nvPr/>
        </p:nvPicPr>
        <p:blipFill rotWithShape="1">
          <a:blip r:embed="rId7">
            <a:alphaModFix/>
          </a:blip>
          <a:srcRect/>
          <a:stretch/>
        </p:blipFill>
        <p:spPr>
          <a:xfrm>
            <a:off x="4871954" y="4559964"/>
            <a:ext cx="458700" cy="273510"/>
          </a:xfrm>
          <a:prstGeom prst="rect">
            <a:avLst/>
          </a:prstGeom>
          <a:noFill/>
          <a:ln>
            <a:noFill/>
          </a:ln>
        </p:spPr>
      </p:pic>
      <p:pic>
        <p:nvPicPr>
          <p:cNvPr id="598" name="Google Shape;598;g96dbc9a834_0_4"/>
          <p:cNvPicPr preferRelativeResize="0"/>
          <p:nvPr/>
        </p:nvPicPr>
        <p:blipFill rotWithShape="1">
          <a:blip r:embed="rId8">
            <a:alphaModFix/>
          </a:blip>
          <a:srcRect/>
          <a:stretch/>
        </p:blipFill>
        <p:spPr>
          <a:xfrm>
            <a:off x="5427017" y="4593425"/>
            <a:ext cx="576613" cy="113200"/>
          </a:xfrm>
          <a:prstGeom prst="rect">
            <a:avLst/>
          </a:prstGeom>
          <a:noFill/>
          <a:ln>
            <a:noFill/>
          </a:ln>
        </p:spPr>
      </p:pic>
      <p:pic>
        <p:nvPicPr>
          <p:cNvPr id="599" name="Google Shape;599;g96dbc9a834_0_4"/>
          <p:cNvPicPr preferRelativeResize="0"/>
          <p:nvPr/>
        </p:nvPicPr>
        <p:blipFill rotWithShape="1">
          <a:blip r:embed="rId9">
            <a:alphaModFix/>
          </a:blip>
          <a:srcRect/>
          <a:stretch/>
        </p:blipFill>
        <p:spPr>
          <a:xfrm>
            <a:off x="6180216" y="4592466"/>
            <a:ext cx="485170" cy="138200"/>
          </a:xfrm>
          <a:prstGeom prst="rect">
            <a:avLst/>
          </a:prstGeom>
          <a:noFill/>
          <a:ln>
            <a:noFill/>
          </a:ln>
        </p:spPr>
      </p:pic>
      <p:pic>
        <p:nvPicPr>
          <p:cNvPr id="600" name="Google Shape;600;g96dbc9a834_0_4"/>
          <p:cNvPicPr preferRelativeResize="0"/>
          <p:nvPr/>
        </p:nvPicPr>
        <p:blipFill rotWithShape="1">
          <a:blip r:embed="rId10">
            <a:alphaModFix/>
          </a:blip>
          <a:srcRect/>
          <a:stretch/>
        </p:blipFill>
        <p:spPr>
          <a:xfrm>
            <a:off x="4871938" y="4268914"/>
            <a:ext cx="603580" cy="138200"/>
          </a:xfrm>
          <a:prstGeom prst="rect">
            <a:avLst/>
          </a:prstGeom>
          <a:noFill/>
          <a:ln>
            <a:noFill/>
          </a:ln>
        </p:spPr>
      </p:pic>
      <p:pic>
        <p:nvPicPr>
          <p:cNvPr id="601" name="Google Shape;601;g96dbc9a834_0_4"/>
          <p:cNvPicPr preferRelativeResize="0"/>
          <p:nvPr/>
        </p:nvPicPr>
        <p:blipFill rotWithShape="1">
          <a:blip r:embed="rId11">
            <a:alphaModFix/>
          </a:blip>
          <a:srcRect/>
          <a:stretch/>
        </p:blipFill>
        <p:spPr>
          <a:xfrm>
            <a:off x="5562163" y="4228263"/>
            <a:ext cx="458700" cy="229350"/>
          </a:xfrm>
          <a:prstGeom prst="rect">
            <a:avLst/>
          </a:prstGeom>
          <a:noFill/>
          <a:ln>
            <a:noFill/>
          </a:ln>
        </p:spPr>
      </p:pic>
      <p:pic>
        <p:nvPicPr>
          <p:cNvPr id="602" name="Google Shape;602;g96dbc9a834_0_4"/>
          <p:cNvPicPr preferRelativeResize="0"/>
          <p:nvPr/>
        </p:nvPicPr>
        <p:blipFill rotWithShape="1">
          <a:blip r:embed="rId12">
            <a:alphaModFix/>
          </a:blip>
          <a:srcRect/>
          <a:stretch/>
        </p:blipFill>
        <p:spPr>
          <a:xfrm>
            <a:off x="6095450" y="4244737"/>
            <a:ext cx="612859" cy="183900"/>
          </a:xfrm>
          <a:prstGeom prst="rect">
            <a:avLst/>
          </a:prstGeom>
          <a:noFill/>
          <a:ln>
            <a:noFill/>
          </a:ln>
        </p:spPr>
      </p:pic>
      <p:sp>
        <p:nvSpPr>
          <p:cNvPr id="603" name="Google Shape;603;g96dbc9a834_0_4"/>
          <p:cNvSpPr/>
          <p:nvPr/>
        </p:nvSpPr>
        <p:spPr>
          <a:xfrm>
            <a:off x="0" y="4955700"/>
            <a:ext cx="9144000" cy="187800"/>
          </a:xfrm>
          <a:prstGeom prst="rect">
            <a:avLst/>
          </a:prstGeom>
          <a:solidFill>
            <a:srgbClr val="4E55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Helvetica Neue"/>
                <a:ea typeface="Helvetica Neue"/>
                <a:cs typeface="Helvetica Neue"/>
                <a:sym typeface="Helvetica Neue"/>
              </a:rPr>
              <a:t>Built from the ground up for search, designed for flexibility </a:t>
            </a:r>
            <a:endParaRPr sz="1400" b="0" i="0" u="none" strike="noStrike" cap="none">
              <a:solidFill>
                <a:srgbClr val="FFFFFF"/>
              </a:solidFill>
              <a:latin typeface="Helvetica Neue"/>
              <a:ea typeface="Helvetica Neue"/>
              <a:cs typeface="Helvetica Neue"/>
              <a:sym typeface="Helvetica Neue"/>
            </a:endParaRPr>
          </a:p>
        </p:txBody>
      </p:sp>
      <p:pic>
        <p:nvPicPr>
          <p:cNvPr id="62" name="Google Shape;522;p45">
            <a:extLst>
              <a:ext uri="{FF2B5EF4-FFF2-40B4-BE49-F238E27FC236}">
                <a16:creationId xmlns:a16="http://schemas.microsoft.com/office/drawing/2014/main" id="{5B96E4CE-E150-6D48-80F9-31B2F19B2117}"/>
              </a:ext>
            </a:extLst>
          </p:cNvPr>
          <p:cNvPicPr preferRelativeResize="0"/>
          <p:nvPr/>
        </p:nvPicPr>
        <p:blipFill rotWithShape="1">
          <a:blip r:embed="rId13">
            <a:alphaModFix/>
          </a:blip>
          <a:srcRect/>
          <a:stretch/>
        </p:blipFill>
        <p:spPr>
          <a:xfrm>
            <a:off x="6507348" y="3317866"/>
            <a:ext cx="267451" cy="272417"/>
          </a:xfrm>
          <a:prstGeom prst="rect">
            <a:avLst/>
          </a:prstGeom>
          <a:noFill/>
          <a:ln>
            <a:noFill/>
          </a:ln>
        </p:spPr>
      </p:pic>
      <p:pic>
        <p:nvPicPr>
          <p:cNvPr id="63" name="Google Shape;523;p45">
            <a:extLst>
              <a:ext uri="{FF2B5EF4-FFF2-40B4-BE49-F238E27FC236}">
                <a16:creationId xmlns:a16="http://schemas.microsoft.com/office/drawing/2014/main" id="{FE7F1878-8E48-2141-8078-6632453DA6B7}"/>
              </a:ext>
            </a:extLst>
          </p:cNvPr>
          <p:cNvPicPr preferRelativeResize="0"/>
          <p:nvPr/>
        </p:nvPicPr>
        <p:blipFill rotWithShape="1">
          <a:blip r:embed="rId14">
            <a:alphaModFix/>
          </a:blip>
          <a:srcRect/>
          <a:stretch/>
        </p:blipFill>
        <p:spPr>
          <a:xfrm>
            <a:off x="2480111" y="3325963"/>
            <a:ext cx="267451" cy="272417"/>
          </a:xfrm>
          <a:prstGeom prst="rect">
            <a:avLst/>
          </a:prstGeom>
          <a:noFill/>
          <a:ln>
            <a:noFill/>
          </a:ln>
        </p:spPr>
      </p:pic>
      <p:sp>
        <p:nvSpPr>
          <p:cNvPr id="65" name="Google Shape;665;p4">
            <a:extLst>
              <a:ext uri="{FF2B5EF4-FFF2-40B4-BE49-F238E27FC236}">
                <a16:creationId xmlns:a16="http://schemas.microsoft.com/office/drawing/2014/main" id="{D509A8CD-B6AD-354E-B883-D6C4C60CE6A2}"/>
              </a:ext>
            </a:extLst>
          </p:cNvPr>
          <p:cNvSpPr/>
          <p:nvPr/>
        </p:nvSpPr>
        <p:spPr>
          <a:xfrm>
            <a:off x="2793045" y="3686805"/>
            <a:ext cx="1031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Helvetica Neue"/>
                <a:ea typeface="Helvetica Neue"/>
                <a:cs typeface="Helvetica Neue"/>
                <a:sym typeface="Helvetica Neue"/>
              </a:rPr>
              <a:t>DATA</a:t>
            </a:r>
            <a:br>
              <a:rPr lang="en-US" sz="900" b="0" i="0" u="none" strike="noStrike" cap="none" dirty="0">
                <a:solidFill>
                  <a:schemeClr val="dk1"/>
                </a:solidFill>
                <a:latin typeface="Helvetica Neue"/>
                <a:ea typeface="Helvetica Neue"/>
                <a:cs typeface="Helvetica Neue"/>
                <a:sym typeface="Helvetica Neue"/>
              </a:rPr>
            </a:br>
            <a:r>
              <a:rPr lang="en-US" sz="900" b="0" i="0" u="none" strike="noStrike" cap="none" dirty="0">
                <a:solidFill>
                  <a:schemeClr val="dk1"/>
                </a:solidFill>
                <a:latin typeface="Helvetica Neue"/>
                <a:ea typeface="Helvetica Neue"/>
                <a:cs typeface="Helvetica Neue"/>
                <a:sym typeface="Helvetica Neue"/>
              </a:rPr>
              <a:t>LOAD</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1170671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Light"/>
              <a:buAutoNum type="arabicPeriod" startAt="4"/>
            </a:pPr>
            <a:r>
              <a:rPr lang="en" sz="1800">
                <a:latin typeface="Helvetica Neue Light"/>
                <a:ea typeface="Helvetica Neue Light"/>
                <a:cs typeface="Helvetica Neue Light"/>
                <a:sym typeface="Helvetica Neue Light"/>
              </a:rPr>
              <a:t>Drag and drop or browse to select the file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retail_ddl.sql.</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AutoNum type="arabicPeriod" startAt="4"/>
            </a:pPr>
            <a:r>
              <a:rPr lang="en" sz="1800">
                <a:latin typeface="Helvetica Neue Light"/>
                <a:ea typeface="Helvetica Neue Light"/>
                <a:cs typeface="Helvetica Neue Light"/>
                <a:sym typeface="Helvetica Neue Light"/>
              </a:rPr>
              <a:t>Click Execute.</a:t>
            </a:r>
            <a:endParaRPr sz="1800">
              <a:latin typeface="Helvetica Neue Light"/>
              <a:ea typeface="Helvetica Neue Light"/>
              <a:cs typeface="Helvetica Neue Light"/>
              <a:sym typeface="Helvetica Neue Light"/>
            </a:endParaRPr>
          </a:p>
          <a:p>
            <a:pPr marL="0" lvl="0" indent="0" algn="l" rtl="0">
              <a:lnSpc>
                <a:spcPct val="100000"/>
              </a:lnSpc>
              <a:spcBef>
                <a:spcPts val="320"/>
              </a:spcBef>
              <a:spcAft>
                <a:spcPts val="0"/>
              </a:spcAft>
              <a:buSzPts val="1600"/>
              <a:buNone/>
            </a:pPr>
            <a:endParaRPr sz="1800"/>
          </a:p>
        </p:txBody>
      </p:sp>
      <p:pic>
        <p:nvPicPr>
          <p:cNvPr id="403" name="Google Shape;403;p37" descr="Screen Shot 2016-09-28 at 1.41.11 PM.png"/>
          <p:cNvPicPr preferRelativeResize="0"/>
          <p:nvPr/>
        </p:nvPicPr>
        <p:blipFill rotWithShape="1">
          <a:blip r:embed="rId3">
            <a:alphaModFix/>
          </a:blip>
          <a:srcRect/>
          <a:stretch/>
        </p:blipFill>
        <p:spPr>
          <a:xfrm>
            <a:off x="591575" y="2786602"/>
            <a:ext cx="6845458" cy="1958225"/>
          </a:xfrm>
          <a:prstGeom prst="rect">
            <a:avLst/>
          </a:prstGeom>
          <a:noFill/>
          <a:ln w="9525" cap="flat" cmpd="sng">
            <a:solidFill>
              <a:srgbClr val="666666"/>
            </a:solidFill>
            <a:prstDash val="solid"/>
            <a:round/>
            <a:headEnd type="none" w="sm" len="sm"/>
            <a:tailEnd type="none" w="sm" len="sm"/>
          </a:ln>
        </p:spPr>
      </p:pic>
      <p:sp>
        <p:nvSpPr>
          <p:cNvPr id="404" name="Google Shape;404;p37"/>
          <p:cNvSpPr/>
          <p:nvPr/>
        </p:nvSpPr>
        <p:spPr>
          <a:xfrm>
            <a:off x="6739100" y="3173225"/>
            <a:ext cx="697800" cy="4497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5" name="Google Shape;405;p37" descr="Screen Shot 2016-09-28 at 1.38.27 PM.png"/>
          <p:cNvPicPr preferRelativeResize="0"/>
          <p:nvPr/>
        </p:nvPicPr>
        <p:blipFill rotWithShape="1">
          <a:blip r:embed="rId4">
            <a:alphaModFix/>
          </a:blip>
          <a:srcRect l="108" r="107"/>
          <a:stretch/>
        </p:blipFill>
        <p:spPr>
          <a:xfrm>
            <a:off x="5840650" y="805900"/>
            <a:ext cx="2423000" cy="2166725"/>
          </a:xfrm>
          <a:prstGeom prst="rect">
            <a:avLst/>
          </a:prstGeom>
          <a:noFill/>
          <a:ln w="9525" cap="flat" cmpd="sng">
            <a:solidFill>
              <a:srgbClr val="666666"/>
            </a:solidFill>
            <a:prstDash val="solid"/>
            <a:round/>
            <a:headEnd type="none" w="sm" len="sm"/>
            <a:tailEnd type="none" w="sm" len="sm"/>
          </a:ln>
        </p:spPr>
      </p:pic>
      <p:sp>
        <p:nvSpPr>
          <p:cNvPr id="406" name="Google Shape;406;p37"/>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Import the Schema*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38" descr="Screen Shot 2016-09-28 at 1.58.08 PM.png"/>
          <p:cNvPicPr preferRelativeResize="0"/>
          <p:nvPr/>
        </p:nvPicPr>
        <p:blipFill rotWithShape="1">
          <a:blip r:embed="rId3">
            <a:alphaModFix/>
          </a:blip>
          <a:srcRect/>
          <a:stretch/>
        </p:blipFill>
        <p:spPr>
          <a:xfrm>
            <a:off x="244050" y="2111825"/>
            <a:ext cx="4062749" cy="2376776"/>
          </a:xfrm>
          <a:prstGeom prst="rect">
            <a:avLst/>
          </a:prstGeom>
          <a:noFill/>
          <a:ln w="9525" cap="flat" cmpd="sng">
            <a:solidFill>
              <a:srgbClr val="666666"/>
            </a:solidFill>
            <a:prstDash val="solid"/>
            <a:round/>
            <a:headEnd type="none" w="sm" len="sm"/>
            <a:tailEnd type="none" w="sm" len="sm"/>
          </a:ln>
        </p:spPr>
      </p:pic>
      <p:sp>
        <p:nvSpPr>
          <p:cNvPr id="412" name="Google Shape;412;p38"/>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Helvetica Neue Light"/>
              <a:buAutoNum type="arabicPeriod" startAt="6"/>
            </a:pPr>
            <a:r>
              <a:rPr lang="en" sz="1800">
                <a:latin typeface="Helvetica Neue Light"/>
                <a:ea typeface="Helvetica Neue Light"/>
                <a:cs typeface="Helvetica Neue Light"/>
                <a:sym typeface="Helvetica Neue Light"/>
              </a:rPr>
              <a:t>If errors are found, correct them.</a:t>
            </a:r>
            <a:endParaRPr sz="1800">
              <a:latin typeface="Helvetica Neue Light"/>
              <a:ea typeface="Helvetica Neue Light"/>
              <a:cs typeface="Helvetica Neue Light"/>
              <a:sym typeface="Helvetica Neue Light"/>
            </a:endParaRPr>
          </a:p>
        </p:txBody>
      </p:sp>
      <p:sp>
        <p:nvSpPr>
          <p:cNvPr id="413" name="Google Shape;413;p38"/>
          <p:cNvSpPr/>
          <p:nvPr/>
        </p:nvSpPr>
        <p:spPr>
          <a:xfrm>
            <a:off x="2312693" y="3563207"/>
            <a:ext cx="934500" cy="2142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4" name="Google Shape;414;p38" descr="Screen Shot 2016-09-28 at 1.59.36 PM.png"/>
          <p:cNvPicPr preferRelativeResize="0"/>
          <p:nvPr/>
        </p:nvPicPr>
        <p:blipFill rotWithShape="1">
          <a:blip r:embed="rId4">
            <a:alphaModFix/>
          </a:blip>
          <a:srcRect r="5230"/>
          <a:stretch/>
        </p:blipFill>
        <p:spPr>
          <a:xfrm>
            <a:off x="4495850" y="2111825"/>
            <a:ext cx="4528275" cy="2376776"/>
          </a:xfrm>
          <a:prstGeom prst="rect">
            <a:avLst/>
          </a:prstGeom>
          <a:noFill/>
          <a:ln w="9525" cap="flat" cmpd="sng">
            <a:solidFill>
              <a:srgbClr val="666666"/>
            </a:solidFill>
            <a:prstDash val="solid"/>
            <a:round/>
            <a:headEnd type="none" w="sm" len="sm"/>
            <a:tailEnd type="none" w="sm" len="sm"/>
          </a:ln>
        </p:spPr>
      </p:pic>
      <p:sp>
        <p:nvSpPr>
          <p:cNvPr id="415" name="Google Shape;415;p38"/>
          <p:cNvSpPr/>
          <p:nvPr/>
        </p:nvSpPr>
        <p:spPr>
          <a:xfrm>
            <a:off x="6548150" y="3615350"/>
            <a:ext cx="934500" cy="2142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8"/>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Import the Schema*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9"/>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startAt="7"/>
            </a:pPr>
            <a:r>
              <a:rPr lang="en" sz="1800">
                <a:latin typeface="Helvetica Neue Light"/>
                <a:ea typeface="Helvetica Neue Light"/>
                <a:cs typeface="Helvetica Neue Light"/>
                <a:sym typeface="Helvetica Neue Light"/>
              </a:rPr>
              <a:t>Click Continue to resume execution.</a:t>
            </a: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AutoNum type="arabicPeriod" startAt="7"/>
            </a:pPr>
            <a:r>
              <a:rPr lang="en" sz="1800">
                <a:latin typeface="Helvetica Neue Light"/>
                <a:ea typeface="Helvetica Neue Light"/>
                <a:cs typeface="Helvetica Neue Light"/>
                <a:sym typeface="Helvetica Neue Light"/>
              </a:rPr>
              <a:t>Save commands will download new file with your changes.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AutoNum type="arabicPeriod" startAt="7"/>
            </a:pPr>
            <a:r>
              <a:rPr lang="en" sz="1800">
                <a:latin typeface="Helvetica Neue Light"/>
                <a:ea typeface="Helvetica Neue Light"/>
                <a:cs typeface="Helvetica Neue Light"/>
                <a:sym typeface="Helvetica Neue Light"/>
              </a:rPr>
              <a:t>View Tables to see the tables you created.</a:t>
            </a:r>
            <a:endParaRPr sz="1800">
              <a:latin typeface="Helvetica Neue Light"/>
              <a:ea typeface="Helvetica Neue Light"/>
              <a:cs typeface="Helvetica Neue Light"/>
              <a:sym typeface="Helvetica Neue Light"/>
            </a:endParaRPr>
          </a:p>
        </p:txBody>
      </p:sp>
      <p:pic>
        <p:nvPicPr>
          <p:cNvPr id="422" name="Google Shape;422;p39"/>
          <p:cNvPicPr preferRelativeResize="0"/>
          <p:nvPr/>
        </p:nvPicPr>
        <p:blipFill rotWithShape="1">
          <a:blip r:embed="rId3">
            <a:alphaModFix/>
          </a:blip>
          <a:srcRect/>
          <a:stretch/>
        </p:blipFill>
        <p:spPr>
          <a:xfrm>
            <a:off x="5115018" y="935213"/>
            <a:ext cx="3314700" cy="2438400"/>
          </a:xfrm>
          <a:prstGeom prst="rect">
            <a:avLst/>
          </a:prstGeom>
          <a:noFill/>
          <a:ln w="9525" cap="flat" cmpd="sng">
            <a:solidFill>
              <a:srgbClr val="666666"/>
            </a:solidFill>
            <a:prstDash val="solid"/>
            <a:round/>
            <a:headEnd type="none" w="sm" len="sm"/>
            <a:tailEnd type="none" w="sm" len="sm"/>
          </a:ln>
        </p:spPr>
      </p:pic>
      <p:sp>
        <p:nvSpPr>
          <p:cNvPr id="423" name="Google Shape;423;p39"/>
          <p:cNvSpPr/>
          <p:nvPr/>
        </p:nvSpPr>
        <p:spPr>
          <a:xfrm>
            <a:off x="5522198" y="2735902"/>
            <a:ext cx="1395000" cy="4611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4" name="Google Shape;424;p39" descr="Screen Shot 2016-09-28 at 2.19.33 PM.png"/>
          <p:cNvPicPr preferRelativeResize="0"/>
          <p:nvPr/>
        </p:nvPicPr>
        <p:blipFill rotWithShape="1">
          <a:blip r:embed="rId4">
            <a:alphaModFix/>
          </a:blip>
          <a:srcRect b="19978"/>
          <a:stretch/>
        </p:blipFill>
        <p:spPr>
          <a:xfrm>
            <a:off x="1106825" y="1860088"/>
            <a:ext cx="2559025" cy="1513525"/>
          </a:xfrm>
          <a:prstGeom prst="rect">
            <a:avLst/>
          </a:prstGeom>
          <a:noFill/>
          <a:ln w="9525" cap="flat" cmpd="sng">
            <a:solidFill>
              <a:srgbClr val="666666"/>
            </a:solidFill>
            <a:prstDash val="solid"/>
            <a:round/>
            <a:headEnd type="none" w="sm" len="sm"/>
            <a:tailEnd type="none" w="sm" len="sm"/>
          </a:ln>
        </p:spPr>
      </p:pic>
      <p:sp>
        <p:nvSpPr>
          <p:cNvPr id="425" name="Google Shape;425;p39"/>
          <p:cNvSpPr/>
          <p:nvPr/>
        </p:nvSpPr>
        <p:spPr>
          <a:xfrm>
            <a:off x="2220375" y="1915638"/>
            <a:ext cx="1629900" cy="5577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Import the Schema*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a:latin typeface="Helvetica Neue"/>
                <a:ea typeface="Helvetica Neue"/>
                <a:cs typeface="Helvetica Neue"/>
                <a:sym typeface="Helvetica Neue"/>
              </a:rPr>
              <a:t>Load Data</a:t>
            </a:r>
            <a:endParaRPr>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txBox="1">
            <a:spLocks noGrp="1"/>
          </p:cNvSpPr>
          <p:nvPr>
            <p:ph type="title"/>
          </p:nvPr>
        </p:nvSpPr>
        <p:spPr>
          <a:xfrm>
            <a:off x="304799" y="96046"/>
            <a:ext cx="8606700" cy="681502"/>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dirty="0"/>
              <a:t>Load the Data</a:t>
            </a:r>
            <a:endParaRPr dirty="0"/>
          </a:p>
        </p:txBody>
      </p:sp>
      <p:sp>
        <p:nvSpPr>
          <p:cNvPr id="437" name="Google Shape;437;p41"/>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Font typeface="Arial"/>
              <a:buAutoNum type="arabicPeriod"/>
            </a:pPr>
            <a:r>
              <a:rPr lang="en" sz="1800"/>
              <a:t>Log in to the shell</a:t>
            </a:r>
            <a:br>
              <a:rPr lang="en" sz="1800"/>
            </a:br>
            <a:endParaRPr sz="1800"/>
          </a:p>
          <a:p>
            <a:pPr marL="457200" lvl="0" indent="-342900" algn="l" rtl="0">
              <a:lnSpc>
                <a:spcPct val="100000"/>
              </a:lnSpc>
              <a:spcBef>
                <a:spcPts val="320"/>
              </a:spcBef>
              <a:spcAft>
                <a:spcPts val="0"/>
              </a:spcAft>
              <a:buSzPts val="1800"/>
              <a:buAutoNum type="arabicPeriod"/>
            </a:pPr>
            <a:r>
              <a:rPr lang="en" sz="1800"/>
              <a:t>Find the directory you copied over:</a:t>
            </a:r>
            <a:br>
              <a:rPr lang="en" sz="1800"/>
            </a:br>
            <a:r>
              <a:rPr lang="en" sz="1800">
                <a:solidFill>
                  <a:schemeClr val="dk1"/>
                </a:solidFill>
                <a:latin typeface="Courier New"/>
                <a:ea typeface="Courier New"/>
                <a:cs typeface="Courier New"/>
                <a:sym typeface="Courier New"/>
              </a:rPr>
              <a:t>cd /export/HO_retail_</a:t>
            </a:r>
            <a:r>
              <a:rPr lang="en" sz="1800">
                <a:latin typeface="Courier New"/>
                <a:ea typeface="Courier New"/>
                <a:cs typeface="Courier New"/>
                <a:sym typeface="Courier New"/>
              </a:rPr>
              <a:t>4</a:t>
            </a:r>
            <a:r>
              <a:rPr lang="en" sz="1800">
                <a:solidFill>
                  <a:schemeClr val="dk1"/>
                </a:solidFill>
                <a:latin typeface="Courier New"/>
                <a:ea typeface="Courier New"/>
                <a:cs typeface="Courier New"/>
                <a:sym typeface="Courier New"/>
              </a:rPr>
              <a:t>.</a:t>
            </a:r>
            <a:r>
              <a:rPr lang="en" sz="1800">
                <a:latin typeface="Courier New"/>
                <a:ea typeface="Courier New"/>
                <a:cs typeface="Courier New"/>
                <a:sym typeface="Courier New"/>
              </a:rPr>
              <a:t>4</a:t>
            </a:r>
            <a:br>
              <a:rPr lang="en" sz="1800">
                <a:solidFill>
                  <a:schemeClr val="dk1"/>
                </a:solidFill>
                <a:latin typeface="Courier New"/>
                <a:ea typeface="Courier New"/>
                <a:cs typeface="Courier New"/>
                <a:sym typeface="Courier New"/>
              </a:rPr>
            </a:br>
            <a:endParaRPr sz="1800"/>
          </a:p>
          <a:p>
            <a:pPr marL="457200" lvl="0" indent="-342900" algn="l" rtl="0">
              <a:lnSpc>
                <a:spcPct val="100000"/>
              </a:lnSpc>
              <a:spcBef>
                <a:spcPts val="0"/>
              </a:spcBef>
              <a:spcAft>
                <a:spcPts val="0"/>
              </a:spcAft>
              <a:buSzPts val="1800"/>
              <a:buAutoNum type="arabicPeriod"/>
            </a:pPr>
            <a:r>
              <a:rPr lang="en" sz="1800"/>
              <a:t>Look at the files that are in that directory:</a:t>
            </a:r>
            <a:endParaRPr sz="1800">
              <a:solidFill>
                <a:schemeClr val="dk1"/>
              </a:solidFill>
            </a:endParaRPr>
          </a:p>
          <a:p>
            <a:pPr marL="457200" lvl="0" indent="0" algn="l" rtl="0">
              <a:lnSpc>
                <a:spcPct val="100000"/>
              </a:lnSpc>
              <a:spcBef>
                <a:spcPts val="320"/>
              </a:spcBef>
              <a:spcAft>
                <a:spcPts val="0"/>
              </a:spcAft>
              <a:buClr>
                <a:srgbClr val="000000"/>
              </a:buClr>
              <a:buSzPts val="1100"/>
              <a:buFont typeface="Arial"/>
              <a:buNone/>
            </a:pPr>
            <a:r>
              <a:rPr lang="en" sz="1800">
                <a:solidFill>
                  <a:schemeClr val="dk1"/>
                </a:solidFill>
                <a:latin typeface="Courier New"/>
                <a:ea typeface="Courier New"/>
                <a:cs typeface="Courier New"/>
                <a:sym typeface="Courier New"/>
              </a:rPr>
              <a:t>ls</a:t>
            </a:r>
            <a:endParaRPr sz="1800">
              <a:solidFill>
                <a:schemeClr val="dk1"/>
              </a:solidFill>
              <a:latin typeface="Courier New"/>
              <a:ea typeface="Courier New"/>
              <a:cs typeface="Courier New"/>
              <a:sym typeface="Courier New"/>
            </a:endParaRPr>
          </a:p>
          <a:p>
            <a:pPr marL="0" lvl="0" indent="0" algn="l" rtl="0">
              <a:lnSpc>
                <a:spcPct val="100000"/>
              </a:lnSpc>
              <a:spcBef>
                <a:spcPts val="320"/>
              </a:spcBef>
              <a:spcAft>
                <a:spcPts val="0"/>
              </a:spcAft>
              <a:buClr>
                <a:srgbClr val="000000"/>
              </a:buClr>
              <a:buSzPts val="1100"/>
              <a:buFont typeface="Arial"/>
              <a:buNone/>
            </a:pPr>
            <a:endParaRPr>
              <a:solidFill>
                <a:schemeClr val="dk1"/>
              </a:solidFill>
              <a:latin typeface="Courier New"/>
              <a:ea typeface="Courier New"/>
              <a:cs typeface="Courier New"/>
              <a:sym typeface="Courier New"/>
            </a:endParaRPr>
          </a:p>
        </p:txBody>
      </p:sp>
      <p:pic>
        <p:nvPicPr>
          <p:cNvPr id="438" name="Google Shape;438;p41"/>
          <p:cNvPicPr preferRelativeResize="0"/>
          <p:nvPr/>
        </p:nvPicPr>
        <p:blipFill rotWithShape="1">
          <a:blip r:embed="rId3">
            <a:alphaModFix/>
          </a:blip>
          <a:srcRect/>
          <a:stretch/>
        </p:blipFill>
        <p:spPr>
          <a:xfrm>
            <a:off x="821135" y="3461083"/>
            <a:ext cx="7172325" cy="10572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42" descr="appliance.png"/>
          <p:cNvPicPr preferRelativeResize="0"/>
          <p:nvPr/>
        </p:nvPicPr>
        <p:blipFill rotWithShape="1">
          <a:blip r:embed="rId3">
            <a:alphaModFix/>
          </a:blip>
          <a:srcRect/>
          <a:stretch/>
        </p:blipFill>
        <p:spPr>
          <a:xfrm>
            <a:off x="4949800" y="2380085"/>
            <a:ext cx="4633501" cy="3353615"/>
          </a:xfrm>
          <a:prstGeom prst="rect">
            <a:avLst/>
          </a:prstGeom>
          <a:noFill/>
          <a:ln>
            <a:noFill/>
          </a:ln>
        </p:spPr>
      </p:pic>
      <p:sp>
        <p:nvSpPr>
          <p:cNvPr id="444" name="Google Shape;444;p42"/>
          <p:cNvSpPr txBox="1">
            <a:spLocks noGrp="1"/>
          </p:cNvSpPr>
          <p:nvPr>
            <p:ph type="body" idx="1"/>
          </p:nvPr>
        </p:nvSpPr>
        <p:spPr>
          <a:xfrm>
            <a:off x="402561" y="1017451"/>
            <a:ext cx="82296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50000"/>
              </a:lnSpc>
              <a:spcBef>
                <a:spcPts val="320"/>
              </a:spcBef>
              <a:spcAft>
                <a:spcPts val="0"/>
              </a:spcAft>
              <a:buClr>
                <a:schemeClr val="dk1"/>
              </a:buClr>
              <a:buSzPts val="1800"/>
              <a:buFont typeface="Arial"/>
              <a:buAutoNum type="arabicPeriod" startAt="3"/>
            </a:pPr>
            <a:r>
              <a:rPr lang="en" sz="1800" dirty="0">
                <a:solidFill>
                  <a:schemeClr val="dk1"/>
                </a:solidFill>
              </a:rPr>
              <a:t>Open the loading shell script, </a:t>
            </a:r>
            <a:br>
              <a:rPr lang="en" sz="1800" dirty="0">
                <a:solidFill>
                  <a:schemeClr val="dk1"/>
                </a:solidFill>
              </a:rPr>
            </a:br>
            <a:r>
              <a:rPr lang="en" sz="1800" dirty="0"/>
              <a:t>a</a:t>
            </a:r>
            <a:r>
              <a:rPr lang="en" sz="1800" dirty="0">
                <a:solidFill>
                  <a:schemeClr val="dk1"/>
                </a:solidFill>
              </a:rPr>
              <a:t>nd look at what it contains:</a:t>
            </a:r>
            <a:br>
              <a:rPr lang="en" sz="1800" dirty="0">
                <a:solidFill>
                  <a:schemeClr val="dk1"/>
                </a:solidFill>
                <a:latin typeface="Courier New"/>
                <a:ea typeface="Courier New"/>
                <a:cs typeface="Courier New"/>
                <a:sym typeface="Courier New"/>
              </a:rPr>
            </a:br>
            <a:r>
              <a:rPr lang="en" sz="1800" dirty="0">
                <a:solidFill>
                  <a:schemeClr val="dk1"/>
                </a:solidFill>
                <a:latin typeface="Courier New"/>
                <a:ea typeface="Courier New"/>
                <a:cs typeface="Courier New"/>
                <a:sym typeface="Courier New"/>
              </a:rPr>
              <a:t>cat </a:t>
            </a:r>
            <a:r>
              <a:rPr lang="en" sz="1800" dirty="0" err="1">
                <a:solidFill>
                  <a:schemeClr val="dk1"/>
                </a:solidFill>
                <a:latin typeface="Courier New"/>
                <a:ea typeface="Courier New"/>
                <a:cs typeface="Courier New"/>
                <a:sym typeface="Courier New"/>
              </a:rPr>
              <a:t>load.sh</a:t>
            </a:r>
            <a:br>
              <a:rPr lang="en" sz="1800" dirty="0">
                <a:solidFill>
                  <a:schemeClr val="dk1"/>
                </a:solidFill>
                <a:latin typeface="Courier New"/>
                <a:ea typeface="Courier New"/>
                <a:cs typeface="Courier New"/>
                <a:sym typeface="Courier New"/>
              </a:rPr>
            </a:br>
            <a:br>
              <a:rPr lang="en" sz="1800" dirty="0">
                <a:solidFill>
                  <a:schemeClr val="dk1"/>
                </a:solidFill>
              </a:rPr>
            </a:br>
            <a:endParaRPr sz="1800" dirty="0"/>
          </a:p>
          <a:p>
            <a:pPr marL="914400" lvl="0" indent="0" algn="l" rtl="0">
              <a:lnSpc>
                <a:spcPct val="100000"/>
              </a:lnSpc>
              <a:spcBef>
                <a:spcPts val="320"/>
              </a:spcBef>
              <a:spcAft>
                <a:spcPts val="0"/>
              </a:spcAft>
              <a:buSzPts val="1600"/>
              <a:buNone/>
            </a:pPr>
            <a:br>
              <a:rPr lang="en" dirty="0">
                <a:solidFill>
                  <a:schemeClr val="dk1"/>
                </a:solidFill>
                <a:latin typeface="Courier New"/>
                <a:ea typeface="Courier New"/>
                <a:cs typeface="Courier New"/>
                <a:sym typeface="Courier New"/>
              </a:rPr>
            </a:br>
            <a:endParaRPr dirty="0">
              <a:solidFill>
                <a:schemeClr val="dk1"/>
              </a:solidFill>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dirty="0"/>
          </a:p>
          <a:p>
            <a:pPr marL="0" lvl="0" indent="0" algn="l" rtl="0">
              <a:lnSpc>
                <a:spcPct val="100000"/>
              </a:lnSpc>
              <a:spcBef>
                <a:spcPts val="320"/>
              </a:spcBef>
              <a:spcAft>
                <a:spcPts val="0"/>
              </a:spcAft>
              <a:buSzPts val="1600"/>
              <a:buNone/>
            </a:pPr>
            <a:endParaRPr dirty="0"/>
          </a:p>
        </p:txBody>
      </p:sp>
      <p:sp>
        <p:nvSpPr>
          <p:cNvPr id="445" name="Google Shape;445;p4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Load the Retail Data</a:t>
            </a:r>
            <a:endParaRPr/>
          </a:p>
        </p:txBody>
      </p:sp>
      <p:grpSp>
        <p:nvGrpSpPr>
          <p:cNvPr id="446" name="Google Shape;446;p42"/>
          <p:cNvGrpSpPr/>
          <p:nvPr/>
        </p:nvGrpSpPr>
        <p:grpSpPr>
          <a:xfrm>
            <a:off x="6628450" y="1163000"/>
            <a:ext cx="1037700" cy="1163400"/>
            <a:chOff x="6628450" y="1288225"/>
            <a:chExt cx="1037700" cy="1163400"/>
          </a:xfrm>
        </p:grpSpPr>
        <p:sp>
          <p:nvSpPr>
            <p:cNvPr id="447" name="Google Shape;447;p42"/>
            <p:cNvSpPr/>
            <p:nvPr/>
          </p:nvSpPr>
          <p:spPr>
            <a:xfrm>
              <a:off x="6628450" y="1288225"/>
              <a:ext cx="1037700" cy="1163400"/>
            </a:xfrm>
            <a:prstGeom prst="roundRect">
              <a:avLst>
                <a:gd name="adj" fmla="val 16667"/>
              </a:avLst>
            </a:prstGeom>
            <a:solidFill>
              <a:srgbClr val="FFFFFF"/>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800"/>
                <a:buFont typeface="Arial"/>
                <a:buNone/>
              </a:pPr>
              <a:br>
                <a:rPr lang="en" sz="2800" b="1" i="0" u="none" strike="noStrike" cap="none">
                  <a:solidFill>
                    <a:schemeClr val="accent3"/>
                  </a:solidFill>
                  <a:latin typeface="Helvetica Neue"/>
                  <a:ea typeface="Helvetica Neue"/>
                  <a:cs typeface="Helvetica Neue"/>
                  <a:sym typeface="Helvetica Neue"/>
                </a:rPr>
              </a:br>
              <a:r>
                <a:rPr lang="en" sz="2800" b="1" i="0" u="none" strike="noStrike" cap="none">
                  <a:solidFill>
                    <a:srgbClr val="6AA84F"/>
                  </a:solidFill>
                  <a:latin typeface="Helvetica Neue"/>
                  <a:ea typeface="Helvetica Neue"/>
                  <a:cs typeface="Helvetica Neue"/>
                  <a:sym typeface="Helvetica Neue"/>
                </a:rPr>
                <a:t>CSV</a:t>
              </a:r>
              <a:endParaRPr sz="2800" b="1" i="0" u="none" strike="noStrike" cap="none">
                <a:solidFill>
                  <a:srgbClr val="6AA84F"/>
                </a:solidFill>
                <a:latin typeface="Helvetica Neue"/>
                <a:ea typeface="Helvetica Neue"/>
                <a:cs typeface="Helvetica Neue"/>
                <a:sym typeface="Helvetica Neue"/>
              </a:endParaRPr>
            </a:p>
          </p:txBody>
        </p:sp>
        <p:cxnSp>
          <p:nvCxnSpPr>
            <p:cNvPr id="448" name="Google Shape;448;p42"/>
            <p:cNvCxnSpPr/>
            <p:nvPr/>
          </p:nvCxnSpPr>
          <p:spPr>
            <a:xfrm>
              <a:off x="6776050" y="1502900"/>
              <a:ext cx="742500" cy="0"/>
            </a:xfrm>
            <a:prstGeom prst="straightConnector1">
              <a:avLst/>
            </a:prstGeom>
            <a:noFill/>
            <a:ln w="76200" cap="flat" cmpd="sng">
              <a:solidFill>
                <a:srgbClr val="6AA84F"/>
              </a:solidFill>
              <a:prstDash val="solid"/>
              <a:round/>
              <a:headEnd type="none" w="sm" len="sm"/>
              <a:tailEnd type="none" w="sm" len="sm"/>
            </a:ln>
          </p:spPr>
        </p:cxnSp>
        <p:cxnSp>
          <p:nvCxnSpPr>
            <p:cNvPr id="449" name="Google Shape;449;p42"/>
            <p:cNvCxnSpPr/>
            <p:nvPr/>
          </p:nvCxnSpPr>
          <p:spPr>
            <a:xfrm>
              <a:off x="6776050" y="1682125"/>
              <a:ext cx="742500" cy="0"/>
            </a:xfrm>
            <a:prstGeom prst="straightConnector1">
              <a:avLst/>
            </a:prstGeom>
            <a:noFill/>
            <a:ln w="76200" cap="flat" cmpd="sng">
              <a:solidFill>
                <a:srgbClr val="6AA84F"/>
              </a:solidFill>
              <a:prstDash val="solid"/>
              <a:round/>
              <a:headEnd type="none" w="sm" len="sm"/>
              <a:tailEnd type="none" w="sm" len="sm"/>
            </a:ln>
          </p:spPr>
        </p:cxnSp>
        <p:cxnSp>
          <p:nvCxnSpPr>
            <p:cNvPr id="450" name="Google Shape;450;p42"/>
            <p:cNvCxnSpPr/>
            <p:nvPr/>
          </p:nvCxnSpPr>
          <p:spPr>
            <a:xfrm>
              <a:off x="6776050" y="1861350"/>
              <a:ext cx="742500" cy="0"/>
            </a:xfrm>
            <a:prstGeom prst="straightConnector1">
              <a:avLst/>
            </a:prstGeom>
            <a:noFill/>
            <a:ln w="76200" cap="flat" cmpd="sng">
              <a:solidFill>
                <a:srgbClr val="6AA84F"/>
              </a:solidFill>
              <a:prstDash val="solid"/>
              <a:round/>
              <a:headEnd type="none" w="sm" len="sm"/>
              <a:tailEnd type="none" w="sm" len="sm"/>
            </a:ln>
          </p:spPr>
        </p:cxnSp>
      </p:grpSp>
      <p:sp>
        <p:nvSpPr>
          <p:cNvPr id="451" name="Google Shape;451;p42"/>
          <p:cNvSpPr/>
          <p:nvPr/>
        </p:nvSpPr>
        <p:spPr>
          <a:xfrm>
            <a:off x="6950600" y="2540550"/>
            <a:ext cx="465000" cy="653100"/>
          </a:xfrm>
          <a:prstGeom prst="downArrow">
            <a:avLst>
              <a:gd name="adj1" fmla="val 50000"/>
              <a:gd name="adj2" fmla="val 50000"/>
            </a:avLst>
          </a:prstGeom>
          <a:solidFill>
            <a:schemeClr val="accent6"/>
          </a:solidFill>
          <a:ln w="28575" cap="flat" cmpd="sng">
            <a:solidFill>
              <a:srgbClr val="0067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3"/>
          <p:cNvSpPr txBox="1">
            <a:spLocks noGrp="1"/>
          </p:cNvSpPr>
          <p:nvPr>
            <p:ph type="body" idx="1"/>
          </p:nvPr>
        </p:nvSpPr>
        <p:spPr>
          <a:xfrm>
            <a:off x="402561" y="1017451"/>
            <a:ext cx="82296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Clr>
                <a:schemeClr val="dk1"/>
              </a:buClr>
              <a:buSzPts val="1800"/>
              <a:buFont typeface="Arial"/>
              <a:buAutoNum type="arabicPeriod" startAt="5"/>
            </a:pPr>
            <a:r>
              <a:rPr lang="en" sz="1800">
                <a:solidFill>
                  <a:schemeClr val="dk1"/>
                </a:solidFill>
              </a:rPr>
              <a:t>Run the script to load the data:</a:t>
            </a:r>
            <a:endParaRPr sz="1800">
              <a:solidFill>
                <a:schemeClr val="dk1"/>
              </a:solidFill>
            </a:endParaRPr>
          </a:p>
          <a:p>
            <a:pPr marL="0" lvl="0" indent="457200" algn="l" rtl="0">
              <a:lnSpc>
                <a:spcPct val="100000"/>
              </a:lnSpc>
              <a:spcBef>
                <a:spcPts val="32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./load.sh</a:t>
            </a:r>
            <a:br>
              <a:rPr lang="en" sz="1800">
                <a:solidFill>
                  <a:schemeClr val="dk1"/>
                </a:solidFill>
                <a:latin typeface="Courier New"/>
                <a:ea typeface="Courier New"/>
                <a:cs typeface="Courier New"/>
                <a:sym typeface="Courier New"/>
              </a:rPr>
            </a:br>
            <a:endParaRPr sz="1800">
              <a:latin typeface="Courier New"/>
              <a:ea typeface="Courier New"/>
              <a:cs typeface="Courier New"/>
              <a:sym typeface="Courier New"/>
            </a:endParaRPr>
          </a:p>
          <a:p>
            <a:pPr marL="457200" lvl="0" indent="-342900" algn="l" rtl="0">
              <a:lnSpc>
                <a:spcPct val="100000"/>
              </a:lnSpc>
              <a:spcBef>
                <a:spcPts val="320"/>
              </a:spcBef>
              <a:spcAft>
                <a:spcPts val="0"/>
              </a:spcAft>
              <a:buClr>
                <a:schemeClr val="dk1"/>
              </a:buClr>
              <a:buSzPts val="1800"/>
              <a:buFont typeface="Arial"/>
              <a:buAutoNum type="arabicPeriod" startAt="6"/>
            </a:pPr>
            <a:r>
              <a:rPr lang="en" sz="1800"/>
              <a:t>Review the loading messages.</a:t>
            </a:r>
            <a:br>
              <a:rPr lang="en" sz="1800"/>
            </a:br>
            <a:endParaRPr sz="1800"/>
          </a:p>
          <a:p>
            <a:pPr marL="457200" lvl="0" indent="-342900" algn="l" rtl="0">
              <a:lnSpc>
                <a:spcPct val="100000"/>
              </a:lnSpc>
              <a:spcBef>
                <a:spcPts val="0"/>
              </a:spcBef>
              <a:spcAft>
                <a:spcPts val="0"/>
              </a:spcAft>
              <a:buSzPts val="1800"/>
              <a:buAutoNum type="arabicPeriod" startAt="6"/>
            </a:pPr>
            <a:r>
              <a:rPr lang="en" sz="1800"/>
              <a:t>Check the load in TQL:</a:t>
            </a:r>
            <a:br>
              <a:rPr lang="en" sz="1900">
                <a:latin typeface="Helvetica Neue"/>
                <a:ea typeface="Helvetica Neue"/>
                <a:cs typeface="Helvetica Neue"/>
                <a:sym typeface="Helvetica Neue"/>
              </a:rPr>
            </a:br>
            <a:endParaRPr sz="1900">
              <a:latin typeface="Helvetica Neue"/>
              <a:ea typeface="Helvetica Neue"/>
              <a:cs typeface="Helvetica Neue"/>
              <a:sym typeface="Helvetica Neue"/>
            </a:endParaRPr>
          </a:p>
          <a:p>
            <a:pPr marL="0" lvl="0" indent="457200" algn="l" rtl="0">
              <a:lnSpc>
                <a:spcPct val="100000"/>
              </a:lnSpc>
              <a:spcBef>
                <a:spcPts val="320"/>
              </a:spcBef>
              <a:spcAft>
                <a:spcPts val="0"/>
              </a:spcAft>
              <a:buSzPts val="1600"/>
              <a:buNone/>
            </a:pPr>
            <a:r>
              <a:rPr lang="en" sz="1800">
                <a:latin typeface="Courier New"/>
                <a:ea typeface="Courier New"/>
                <a:cs typeface="Courier New"/>
                <a:sym typeface="Courier New"/>
              </a:rPr>
              <a:t>SELECT COUNT(*) from HO_Retail_Sales_Fact;</a:t>
            </a:r>
            <a:br>
              <a:rPr lang="en" sz="1800">
                <a:latin typeface="Courier New"/>
                <a:ea typeface="Courier New"/>
                <a:cs typeface="Courier New"/>
                <a:sym typeface="Courier New"/>
              </a:rPr>
            </a:br>
            <a:br>
              <a:rPr lang="en">
                <a:solidFill>
                  <a:schemeClr val="dk1"/>
                </a:solidFill>
                <a:latin typeface="Courier New"/>
                <a:ea typeface="Courier New"/>
                <a:cs typeface="Courier New"/>
                <a:sym typeface="Courier New"/>
              </a:rPr>
            </a:br>
            <a:endParaRPr>
              <a:solidFill>
                <a:schemeClr val="dk1"/>
              </a:solidFill>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a:p>
          <a:p>
            <a:pPr marL="0" lvl="0" indent="0" algn="l" rtl="0">
              <a:lnSpc>
                <a:spcPct val="100000"/>
              </a:lnSpc>
              <a:spcBef>
                <a:spcPts val="320"/>
              </a:spcBef>
              <a:spcAft>
                <a:spcPts val="0"/>
              </a:spcAft>
              <a:buSzPts val="1600"/>
              <a:buNone/>
            </a:pPr>
            <a:endParaRPr/>
          </a:p>
        </p:txBody>
      </p:sp>
      <p:sp>
        <p:nvSpPr>
          <p:cNvPr id="457" name="Google Shape;457;p4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Load the Retail Data</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body" idx="1"/>
          </p:nvPr>
        </p:nvSpPr>
        <p:spPr>
          <a:xfrm>
            <a:off x="402556" y="1017450"/>
            <a:ext cx="3635700" cy="33945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r>
              <a:rPr lang="en" sz="1800"/>
              <a:t>Other flags for dates:</a:t>
            </a:r>
            <a:endParaRPr sz="1800"/>
          </a:p>
          <a:p>
            <a:pPr marL="0" lvl="0" indent="0" algn="l" rtl="0">
              <a:lnSpc>
                <a:spcPct val="100000"/>
              </a:lnSpc>
              <a:spcBef>
                <a:spcPts val="320"/>
              </a:spcBef>
              <a:spcAft>
                <a:spcPts val="0"/>
              </a:spcAft>
              <a:buSzPts val="1600"/>
              <a:buNone/>
            </a:pP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latin typeface="Courier New"/>
                <a:ea typeface="Courier New"/>
                <a:cs typeface="Courier New"/>
                <a:sym typeface="Courier New"/>
              </a:rPr>
              <a:t>--skip_second_fraction</a:t>
            </a: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latin typeface="Courier New"/>
                <a:ea typeface="Courier New"/>
                <a:cs typeface="Courier New"/>
                <a:sym typeface="Courier New"/>
              </a:rPr>
              <a:t>--format_file</a:t>
            </a:r>
            <a:br>
              <a:rPr lang="en">
                <a:solidFill>
                  <a:schemeClr val="dk1"/>
                </a:solidFill>
                <a:latin typeface="Courier New"/>
                <a:ea typeface="Courier New"/>
                <a:cs typeface="Courier New"/>
                <a:sym typeface="Courier New"/>
              </a:rPr>
            </a:br>
            <a:endParaRPr>
              <a:solidFill>
                <a:schemeClr val="dk1"/>
              </a:solidFill>
              <a:latin typeface="Courier New"/>
              <a:ea typeface="Courier New"/>
              <a:cs typeface="Courier New"/>
              <a:sym typeface="Courier New"/>
            </a:endParaRPr>
          </a:p>
          <a:p>
            <a:pPr marL="0" lvl="0" indent="0" algn="l" rtl="0">
              <a:lnSpc>
                <a:spcPct val="100000"/>
              </a:lnSpc>
              <a:spcBef>
                <a:spcPts val="320"/>
              </a:spcBef>
              <a:spcAft>
                <a:spcPts val="0"/>
              </a:spcAft>
              <a:buSzPts val="1600"/>
              <a:buNone/>
            </a:pPr>
            <a:r>
              <a:rPr lang="en" sz="1800"/>
              <a:t>Provide a JSON file with date formats per column, if they’re different</a:t>
            </a:r>
            <a:endParaRPr sz="1800"/>
          </a:p>
          <a:p>
            <a:pPr marL="0" lvl="0" indent="0" algn="l" rtl="0">
              <a:lnSpc>
                <a:spcPct val="100000"/>
              </a:lnSpc>
              <a:spcBef>
                <a:spcPts val="320"/>
              </a:spcBef>
              <a:spcAft>
                <a:spcPts val="0"/>
              </a:spcAft>
              <a:buSzPts val="1600"/>
              <a:buNone/>
            </a:pPr>
            <a:endParaRPr/>
          </a:p>
          <a:p>
            <a:pPr marL="0" lvl="0" indent="0" algn="l" rtl="0">
              <a:lnSpc>
                <a:spcPct val="100000"/>
              </a:lnSpc>
              <a:spcBef>
                <a:spcPts val="320"/>
              </a:spcBef>
              <a:spcAft>
                <a:spcPts val="0"/>
              </a:spcAft>
              <a:buSzPts val="1600"/>
              <a:buNone/>
            </a:pPr>
            <a:endParaRPr/>
          </a:p>
        </p:txBody>
      </p:sp>
      <p:sp>
        <p:nvSpPr>
          <p:cNvPr id="463" name="Google Shape;463;p4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Date Flags</a:t>
            </a:r>
            <a:endParaRPr/>
          </a:p>
        </p:txBody>
      </p:sp>
      <p:pic>
        <p:nvPicPr>
          <p:cNvPr id="464" name="Google Shape;464;p44"/>
          <p:cNvPicPr preferRelativeResize="0"/>
          <p:nvPr/>
        </p:nvPicPr>
        <p:blipFill rotWithShape="1">
          <a:blip r:embed="rId3">
            <a:alphaModFix/>
          </a:blip>
          <a:srcRect/>
          <a:stretch/>
        </p:blipFill>
        <p:spPr>
          <a:xfrm>
            <a:off x="4301800" y="133812"/>
            <a:ext cx="4211301" cy="48758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5"/>
          <p:cNvSpPr txBox="1">
            <a:spLocks noGrp="1"/>
          </p:cNvSpPr>
          <p:nvPr>
            <p:ph type="body" idx="1"/>
          </p:nvPr>
        </p:nvSpPr>
        <p:spPr>
          <a:xfrm>
            <a:off x="362650" y="874500"/>
            <a:ext cx="5015700" cy="33945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r>
              <a:rPr lang="en" sz="1800" dirty="0">
                <a:solidFill>
                  <a:schemeClr val="dk1"/>
                </a:solidFill>
              </a:rPr>
              <a:t>If you have a data file with over </a:t>
            </a:r>
            <a:br>
              <a:rPr lang="en" sz="1800" dirty="0">
                <a:solidFill>
                  <a:schemeClr val="dk1"/>
                </a:solidFill>
              </a:rPr>
            </a:br>
            <a:r>
              <a:rPr lang="en" sz="1800" dirty="0">
                <a:solidFill>
                  <a:schemeClr val="dk1"/>
                </a:solidFill>
              </a:rPr>
              <a:t>50 million rows</a:t>
            </a:r>
            <a:endParaRPr sz="1800" dirty="0">
              <a:solidFill>
                <a:schemeClr val="dk1"/>
              </a:solidFill>
            </a:endParaRPr>
          </a:p>
          <a:p>
            <a:pPr marL="0" lvl="0" indent="0" algn="l" rtl="0">
              <a:lnSpc>
                <a:spcPct val="100000"/>
              </a:lnSpc>
              <a:spcBef>
                <a:spcPts val="320"/>
              </a:spcBef>
              <a:spcAft>
                <a:spcPts val="0"/>
              </a:spcAft>
              <a:buSzPts val="1600"/>
              <a:buNone/>
            </a:pPr>
            <a:r>
              <a:rPr lang="en" sz="1800" dirty="0">
                <a:solidFill>
                  <a:schemeClr val="dk1"/>
                </a:solidFill>
              </a:rPr>
              <a:t>. . . you can run </a:t>
            </a:r>
            <a:r>
              <a:rPr lang="en" sz="1800" dirty="0" err="1">
                <a:solidFill>
                  <a:schemeClr val="dk1"/>
                </a:solidFill>
              </a:rPr>
              <a:t>tsload</a:t>
            </a:r>
            <a:r>
              <a:rPr lang="en" sz="1800" dirty="0">
                <a:solidFill>
                  <a:schemeClr val="dk1"/>
                </a:solidFill>
              </a:rPr>
              <a:t> with multiple </a:t>
            </a:r>
            <a:br>
              <a:rPr lang="en" sz="1800" dirty="0">
                <a:solidFill>
                  <a:schemeClr val="dk1"/>
                </a:solidFill>
              </a:rPr>
            </a:br>
            <a:r>
              <a:rPr lang="en" sz="1800" dirty="0">
                <a:solidFill>
                  <a:schemeClr val="dk1"/>
                </a:solidFill>
              </a:rPr>
              <a:t>threads for faster load times:</a:t>
            </a:r>
            <a:br>
              <a:rPr lang="en" sz="1800" dirty="0">
                <a:solidFill>
                  <a:schemeClr val="dk1"/>
                </a:solidFill>
              </a:rPr>
            </a:br>
            <a:endParaRPr sz="1800" dirty="0">
              <a:solidFill>
                <a:schemeClr val="dk1"/>
              </a:solidFill>
            </a:endParaRPr>
          </a:p>
          <a:p>
            <a:pPr marL="457200" lvl="0" indent="-342900" algn="l" rtl="0">
              <a:lnSpc>
                <a:spcPct val="100000"/>
              </a:lnSpc>
              <a:spcBef>
                <a:spcPts val="320"/>
              </a:spcBef>
              <a:spcAft>
                <a:spcPts val="0"/>
              </a:spcAft>
              <a:buSzPts val="1800"/>
              <a:buAutoNum type="arabicPeriod"/>
            </a:pPr>
            <a:r>
              <a:rPr lang="en" sz="1800" dirty="0">
                <a:solidFill>
                  <a:schemeClr val="dk1"/>
                </a:solidFill>
              </a:rPr>
              <a:t>Split the large data file into multiple </a:t>
            </a:r>
            <a:br>
              <a:rPr lang="en" sz="1800" dirty="0">
                <a:solidFill>
                  <a:schemeClr val="dk1"/>
                </a:solidFill>
              </a:rPr>
            </a:br>
            <a:r>
              <a:rPr lang="en" sz="1800" dirty="0">
                <a:solidFill>
                  <a:schemeClr val="dk1"/>
                </a:solidFill>
              </a:rPr>
              <a:t>smaller files (between 2 and 5).</a:t>
            </a:r>
            <a:br>
              <a:rPr lang="en" sz="1800" dirty="0">
                <a:solidFill>
                  <a:schemeClr val="dk1"/>
                </a:solidFill>
              </a:rPr>
            </a:br>
            <a:endParaRPr sz="1800" dirty="0">
              <a:solidFill>
                <a:schemeClr val="dk1"/>
              </a:solidFill>
            </a:endParaRPr>
          </a:p>
          <a:p>
            <a:pPr marL="457200" lvl="0" indent="-342900" algn="l" rtl="0">
              <a:lnSpc>
                <a:spcPct val="100000"/>
              </a:lnSpc>
              <a:spcBef>
                <a:spcPts val="0"/>
              </a:spcBef>
              <a:spcAft>
                <a:spcPts val="0"/>
              </a:spcAft>
              <a:buSzPts val="1800"/>
              <a:buAutoNum type="arabicPeriod"/>
            </a:pPr>
            <a:r>
              <a:rPr lang="en" sz="1800" dirty="0">
                <a:solidFill>
                  <a:schemeClr val="dk1"/>
                </a:solidFill>
              </a:rPr>
              <a:t>Create a script to load the files.</a:t>
            </a:r>
            <a:br>
              <a:rPr lang="en" sz="1800" dirty="0">
                <a:solidFill>
                  <a:schemeClr val="dk1"/>
                </a:solidFill>
              </a:rPr>
            </a:br>
            <a:endParaRPr sz="1800" dirty="0">
              <a:solidFill>
                <a:schemeClr val="dk1"/>
              </a:solidFill>
            </a:endParaRPr>
          </a:p>
          <a:p>
            <a:pPr marL="457200" lvl="0" indent="-342900" algn="l" rtl="0">
              <a:lnSpc>
                <a:spcPct val="100000"/>
              </a:lnSpc>
              <a:spcBef>
                <a:spcPts val="0"/>
              </a:spcBef>
              <a:spcAft>
                <a:spcPts val="0"/>
              </a:spcAft>
              <a:buSzPts val="1800"/>
              <a:buAutoNum type="arabicPeriod"/>
            </a:pPr>
            <a:r>
              <a:rPr lang="en" sz="1800" dirty="0">
                <a:solidFill>
                  <a:schemeClr val="dk1"/>
                </a:solidFill>
              </a:rPr>
              <a:t>Make your script multi-threaded by invoking multiple loader threads </a:t>
            </a:r>
            <a:endParaRPr sz="1800" dirty="0">
              <a:solidFill>
                <a:schemeClr val="dk1"/>
              </a:solidFill>
            </a:endParaRPr>
          </a:p>
          <a:p>
            <a:pPr marL="457200" lvl="0" indent="0" algn="l" rtl="0">
              <a:lnSpc>
                <a:spcPct val="100000"/>
              </a:lnSpc>
              <a:spcBef>
                <a:spcPts val="320"/>
              </a:spcBef>
              <a:spcAft>
                <a:spcPts val="0"/>
              </a:spcAft>
              <a:buSzPts val="1600"/>
              <a:buNone/>
            </a:pPr>
            <a:r>
              <a:rPr lang="en" sz="1800" dirty="0">
                <a:solidFill>
                  <a:schemeClr val="dk1"/>
                </a:solidFill>
              </a:rPr>
              <a:t>(between 1 and 5 are recommended).</a:t>
            </a:r>
            <a:endParaRPr sz="1800" dirty="0">
              <a:solidFill>
                <a:schemeClr val="dk1"/>
              </a:solidFill>
            </a:endParaRPr>
          </a:p>
          <a:p>
            <a:pPr marL="457200" lvl="0" indent="457200" algn="l" rtl="0">
              <a:lnSpc>
                <a:spcPct val="100000"/>
              </a:lnSpc>
              <a:spcBef>
                <a:spcPts val="320"/>
              </a:spcBef>
              <a:spcAft>
                <a:spcPts val="0"/>
              </a:spcAft>
              <a:buClr>
                <a:schemeClr val="dk1"/>
              </a:buClr>
              <a:buSzPts val="1100"/>
              <a:buFont typeface="Arial"/>
              <a:buNone/>
            </a:pPr>
            <a:br>
              <a:rPr lang="en" sz="1800" dirty="0">
                <a:solidFill>
                  <a:schemeClr val="dk1"/>
                </a:solidFill>
                <a:latin typeface="Courier New"/>
                <a:ea typeface="Courier New"/>
                <a:cs typeface="Courier New"/>
                <a:sym typeface="Courier New"/>
              </a:rPr>
            </a:br>
            <a:endParaRPr sz="1800" dirty="0">
              <a:solidFill>
                <a:schemeClr val="dk1"/>
              </a:solidFill>
              <a:latin typeface="Courier New"/>
              <a:ea typeface="Courier New"/>
              <a:cs typeface="Courier New"/>
              <a:sym typeface="Courier New"/>
            </a:endParaRPr>
          </a:p>
          <a:p>
            <a:pPr marL="0" lvl="0" indent="0" algn="l" rtl="0">
              <a:lnSpc>
                <a:spcPct val="100000"/>
              </a:lnSpc>
              <a:spcBef>
                <a:spcPts val="320"/>
              </a:spcBef>
              <a:spcAft>
                <a:spcPts val="0"/>
              </a:spcAft>
              <a:buSzPts val="1600"/>
              <a:buNone/>
            </a:pPr>
            <a:endParaRPr sz="1800" dirty="0"/>
          </a:p>
          <a:p>
            <a:pPr marL="0" lvl="0" indent="0" algn="l" rtl="0">
              <a:lnSpc>
                <a:spcPct val="100000"/>
              </a:lnSpc>
              <a:spcBef>
                <a:spcPts val="320"/>
              </a:spcBef>
              <a:spcAft>
                <a:spcPts val="0"/>
              </a:spcAft>
              <a:buSzPts val="1600"/>
              <a:buNone/>
            </a:pPr>
            <a:endParaRPr sz="1800" dirty="0"/>
          </a:p>
        </p:txBody>
      </p:sp>
      <p:sp>
        <p:nvSpPr>
          <p:cNvPr id="470" name="Google Shape;470;p45"/>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Parallel Loading</a:t>
            </a:r>
            <a:endParaRPr/>
          </a:p>
        </p:txBody>
      </p:sp>
      <p:pic>
        <p:nvPicPr>
          <p:cNvPr id="471" name="Google Shape;471;p45" descr="appliance.png"/>
          <p:cNvPicPr preferRelativeResize="0"/>
          <p:nvPr/>
        </p:nvPicPr>
        <p:blipFill rotWithShape="1">
          <a:blip r:embed="rId3">
            <a:alphaModFix/>
          </a:blip>
          <a:srcRect/>
          <a:stretch/>
        </p:blipFill>
        <p:spPr>
          <a:xfrm>
            <a:off x="4916919" y="2317880"/>
            <a:ext cx="4633501" cy="3353615"/>
          </a:xfrm>
          <a:prstGeom prst="rect">
            <a:avLst/>
          </a:prstGeom>
          <a:noFill/>
          <a:ln>
            <a:noFill/>
          </a:ln>
        </p:spPr>
      </p:pic>
      <p:grpSp>
        <p:nvGrpSpPr>
          <p:cNvPr id="472" name="Google Shape;472;p45"/>
          <p:cNvGrpSpPr/>
          <p:nvPr/>
        </p:nvGrpSpPr>
        <p:grpSpPr>
          <a:xfrm>
            <a:off x="6628450" y="1170646"/>
            <a:ext cx="1030879" cy="1155753"/>
            <a:chOff x="6628450" y="1288225"/>
            <a:chExt cx="1037700" cy="1163400"/>
          </a:xfrm>
        </p:grpSpPr>
        <p:sp>
          <p:nvSpPr>
            <p:cNvPr id="473" name="Google Shape;473;p45"/>
            <p:cNvSpPr/>
            <p:nvPr/>
          </p:nvSpPr>
          <p:spPr>
            <a:xfrm>
              <a:off x="6628450" y="1288225"/>
              <a:ext cx="1037700" cy="1163400"/>
            </a:xfrm>
            <a:prstGeom prst="roundRect">
              <a:avLst>
                <a:gd name="adj" fmla="val 16667"/>
              </a:avLst>
            </a:prstGeom>
            <a:solidFill>
              <a:srgbClr val="FFFFFF"/>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800"/>
                <a:buFont typeface="Arial"/>
                <a:buNone/>
              </a:pPr>
              <a:br>
                <a:rPr lang="en" sz="2800" b="1" i="0" u="none" strike="noStrike" cap="none">
                  <a:solidFill>
                    <a:schemeClr val="accent3"/>
                  </a:solidFill>
                  <a:latin typeface="Helvetica Neue"/>
                  <a:ea typeface="Helvetica Neue"/>
                  <a:cs typeface="Helvetica Neue"/>
                  <a:sym typeface="Helvetica Neue"/>
                </a:rPr>
              </a:br>
              <a:r>
                <a:rPr lang="en" sz="2800" b="1" i="0" u="none" strike="noStrike" cap="none">
                  <a:solidFill>
                    <a:srgbClr val="6AA84F"/>
                  </a:solidFill>
                  <a:latin typeface="Helvetica Neue"/>
                  <a:ea typeface="Helvetica Neue"/>
                  <a:cs typeface="Helvetica Neue"/>
                  <a:sym typeface="Helvetica Neue"/>
                </a:rPr>
                <a:t>CSV</a:t>
              </a:r>
              <a:endParaRPr sz="2800" b="1" i="0" u="none" strike="noStrike" cap="none">
                <a:solidFill>
                  <a:srgbClr val="6AA84F"/>
                </a:solidFill>
                <a:latin typeface="Helvetica Neue"/>
                <a:ea typeface="Helvetica Neue"/>
                <a:cs typeface="Helvetica Neue"/>
                <a:sym typeface="Helvetica Neue"/>
              </a:endParaRPr>
            </a:p>
          </p:txBody>
        </p:sp>
        <p:cxnSp>
          <p:nvCxnSpPr>
            <p:cNvPr id="474" name="Google Shape;474;p45"/>
            <p:cNvCxnSpPr/>
            <p:nvPr/>
          </p:nvCxnSpPr>
          <p:spPr>
            <a:xfrm>
              <a:off x="6776050" y="1502900"/>
              <a:ext cx="742500" cy="0"/>
            </a:xfrm>
            <a:prstGeom prst="straightConnector1">
              <a:avLst/>
            </a:prstGeom>
            <a:noFill/>
            <a:ln w="76200" cap="flat" cmpd="sng">
              <a:solidFill>
                <a:srgbClr val="6AA84F"/>
              </a:solidFill>
              <a:prstDash val="solid"/>
              <a:round/>
              <a:headEnd type="none" w="sm" len="sm"/>
              <a:tailEnd type="none" w="sm" len="sm"/>
            </a:ln>
          </p:spPr>
        </p:cxnSp>
        <p:cxnSp>
          <p:nvCxnSpPr>
            <p:cNvPr id="475" name="Google Shape;475;p45"/>
            <p:cNvCxnSpPr/>
            <p:nvPr/>
          </p:nvCxnSpPr>
          <p:spPr>
            <a:xfrm>
              <a:off x="6776050" y="1682125"/>
              <a:ext cx="742500" cy="0"/>
            </a:xfrm>
            <a:prstGeom prst="straightConnector1">
              <a:avLst/>
            </a:prstGeom>
            <a:noFill/>
            <a:ln w="76200" cap="flat" cmpd="sng">
              <a:solidFill>
                <a:srgbClr val="6AA84F"/>
              </a:solidFill>
              <a:prstDash val="solid"/>
              <a:round/>
              <a:headEnd type="none" w="sm" len="sm"/>
              <a:tailEnd type="none" w="sm" len="sm"/>
            </a:ln>
          </p:spPr>
        </p:cxnSp>
        <p:cxnSp>
          <p:nvCxnSpPr>
            <p:cNvPr id="476" name="Google Shape;476;p45"/>
            <p:cNvCxnSpPr/>
            <p:nvPr/>
          </p:nvCxnSpPr>
          <p:spPr>
            <a:xfrm>
              <a:off x="6776050" y="1861350"/>
              <a:ext cx="742500" cy="0"/>
            </a:xfrm>
            <a:prstGeom prst="straightConnector1">
              <a:avLst/>
            </a:prstGeom>
            <a:noFill/>
            <a:ln w="76200" cap="flat" cmpd="sng">
              <a:solidFill>
                <a:srgbClr val="6AA84F"/>
              </a:solidFill>
              <a:prstDash val="solid"/>
              <a:round/>
              <a:headEnd type="none" w="sm" len="sm"/>
              <a:tailEnd type="none" w="sm" len="sm"/>
            </a:ln>
          </p:spPr>
        </p:cxnSp>
      </p:grpSp>
      <p:sp>
        <p:nvSpPr>
          <p:cNvPr id="477" name="Google Shape;477;p45"/>
          <p:cNvSpPr/>
          <p:nvPr/>
        </p:nvSpPr>
        <p:spPr>
          <a:xfrm>
            <a:off x="6950600" y="2544844"/>
            <a:ext cx="461943" cy="648806"/>
          </a:xfrm>
          <a:prstGeom prst="downArrow">
            <a:avLst>
              <a:gd name="adj1" fmla="val 50000"/>
              <a:gd name="adj2" fmla="val 50000"/>
            </a:avLst>
          </a:prstGeom>
          <a:solidFill>
            <a:schemeClr val="accent6"/>
          </a:solidFill>
          <a:ln w="28575" cap="flat" cmpd="sng">
            <a:solidFill>
              <a:srgbClr val="0067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8" name="Google Shape;478;p45"/>
          <p:cNvGrpSpPr/>
          <p:nvPr/>
        </p:nvGrpSpPr>
        <p:grpSpPr>
          <a:xfrm>
            <a:off x="5378350" y="1162127"/>
            <a:ext cx="1030879" cy="1155753"/>
            <a:chOff x="6628450" y="1288225"/>
            <a:chExt cx="1037700" cy="1163400"/>
          </a:xfrm>
        </p:grpSpPr>
        <p:sp>
          <p:nvSpPr>
            <p:cNvPr id="479" name="Google Shape;479;p45"/>
            <p:cNvSpPr/>
            <p:nvPr/>
          </p:nvSpPr>
          <p:spPr>
            <a:xfrm>
              <a:off x="6628450" y="1288225"/>
              <a:ext cx="1037700" cy="1163400"/>
            </a:xfrm>
            <a:prstGeom prst="roundRect">
              <a:avLst>
                <a:gd name="adj" fmla="val 16667"/>
              </a:avLst>
            </a:prstGeom>
            <a:solidFill>
              <a:srgbClr val="FFFFFF"/>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800"/>
                <a:buFont typeface="Arial"/>
                <a:buNone/>
              </a:pPr>
              <a:br>
                <a:rPr lang="en" sz="2800" b="1" i="0" u="none" strike="noStrike" cap="none">
                  <a:solidFill>
                    <a:schemeClr val="accent3"/>
                  </a:solidFill>
                  <a:latin typeface="Helvetica Neue"/>
                  <a:ea typeface="Helvetica Neue"/>
                  <a:cs typeface="Helvetica Neue"/>
                  <a:sym typeface="Helvetica Neue"/>
                </a:rPr>
              </a:br>
              <a:r>
                <a:rPr lang="en" sz="2800" b="1" i="0" u="none" strike="noStrike" cap="none">
                  <a:solidFill>
                    <a:srgbClr val="6AA84F"/>
                  </a:solidFill>
                  <a:latin typeface="Helvetica Neue"/>
                  <a:ea typeface="Helvetica Neue"/>
                  <a:cs typeface="Helvetica Neue"/>
                  <a:sym typeface="Helvetica Neue"/>
                </a:rPr>
                <a:t>CSV</a:t>
              </a:r>
              <a:endParaRPr sz="2800" b="1" i="0" u="none" strike="noStrike" cap="none">
                <a:solidFill>
                  <a:srgbClr val="6AA84F"/>
                </a:solidFill>
                <a:latin typeface="Helvetica Neue"/>
                <a:ea typeface="Helvetica Neue"/>
                <a:cs typeface="Helvetica Neue"/>
                <a:sym typeface="Helvetica Neue"/>
              </a:endParaRPr>
            </a:p>
          </p:txBody>
        </p:sp>
        <p:cxnSp>
          <p:nvCxnSpPr>
            <p:cNvPr id="480" name="Google Shape;480;p45"/>
            <p:cNvCxnSpPr/>
            <p:nvPr/>
          </p:nvCxnSpPr>
          <p:spPr>
            <a:xfrm>
              <a:off x="6776050" y="1502900"/>
              <a:ext cx="742500" cy="0"/>
            </a:xfrm>
            <a:prstGeom prst="straightConnector1">
              <a:avLst/>
            </a:prstGeom>
            <a:noFill/>
            <a:ln w="76200" cap="flat" cmpd="sng">
              <a:solidFill>
                <a:srgbClr val="6AA84F"/>
              </a:solidFill>
              <a:prstDash val="solid"/>
              <a:round/>
              <a:headEnd type="none" w="sm" len="sm"/>
              <a:tailEnd type="none" w="sm" len="sm"/>
            </a:ln>
          </p:spPr>
        </p:cxnSp>
        <p:cxnSp>
          <p:nvCxnSpPr>
            <p:cNvPr id="481" name="Google Shape;481;p45"/>
            <p:cNvCxnSpPr/>
            <p:nvPr/>
          </p:nvCxnSpPr>
          <p:spPr>
            <a:xfrm>
              <a:off x="6776050" y="1682125"/>
              <a:ext cx="742500" cy="0"/>
            </a:xfrm>
            <a:prstGeom prst="straightConnector1">
              <a:avLst/>
            </a:prstGeom>
            <a:noFill/>
            <a:ln w="76200" cap="flat" cmpd="sng">
              <a:solidFill>
                <a:srgbClr val="6AA84F"/>
              </a:solidFill>
              <a:prstDash val="solid"/>
              <a:round/>
              <a:headEnd type="none" w="sm" len="sm"/>
              <a:tailEnd type="none" w="sm" len="sm"/>
            </a:ln>
          </p:spPr>
        </p:cxnSp>
        <p:cxnSp>
          <p:nvCxnSpPr>
            <p:cNvPr id="482" name="Google Shape;482;p45"/>
            <p:cNvCxnSpPr/>
            <p:nvPr/>
          </p:nvCxnSpPr>
          <p:spPr>
            <a:xfrm>
              <a:off x="6776050" y="1861350"/>
              <a:ext cx="742500" cy="0"/>
            </a:xfrm>
            <a:prstGeom prst="straightConnector1">
              <a:avLst/>
            </a:prstGeom>
            <a:noFill/>
            <a:ln w="76200" cap="flat" cmpd="sng">
              <a:solidFill>
                <a:srgbClr val="6AA84F"/>
              </a:solidFill>
              <a:prstDash val="solid"/>
              <a:round/>
              <a:headEnd type="none" w="sm" len="sm"/>
              <a:tailEnd type="none" w="sm" len="sm"/>
            </a:ln>
          </p:spPr>
        </p:cxnSp>
      </p:grpSp>
      <p:sp>
        <p:nvSpPr>
          <p:cNvPr id="483" name="Google Shape;483;p45"/>
          <p:cNvSpPr/>
          <p:nvPr/>
        </p:nvSpPr>
        <p:spPr>
          <a:xfrm>
            <a:off x="5700500" y="2536325"/>
            <a:ext cx="461943" cy="648806"/>
          </a:xfrm>
          <a:prstGeom prst="downArrow">
            <a:avLst>
              <a:gd name="adj1" fmla="val 50000"/>
              <a:gd name="adj2" fmla="val 50000"/>
            </a:avLst>
          </a:prstGeom>
          <a:solidFill>
            <a:schemeClr val="accent6"/>
          </a:solidFill>
          <a:ln w="28575" cap="flat" cmpd="sng">
            <a:solidFill>
              <a:srgbClr val="0067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4" name="Google Shape;484;p45"/>
          <p:cNvGrpSpPr/>
          <p:nvPr/>
        </p:nvGrpSpPr>
        <p:grpSpPr>
          <a:xfrm>
            <a:off x="7878550" y="1153608"/>
            <a:ext cx="1030879" cy="1155753"/>
            <a:chOff x="6628450" y="1288225"/>
            <a:chExt cx="1037700" cy="1163400"/>
          </a:xfrm>
        </p:grpSpPr>
        <p:sp>
          <p:nvSpPr>
            <p:cNvPr id="485" name="Google Shape;485;p45"/>
            <p:cNvSpPr/>
            <p:nvPr/>
          </p:nvSpPr>
          <p:spPr>
            <a:xfrm>
              <a:off x="6628450" y="1288225"/>
              <a:ext cx="1037700" cy="1163400"/>
            </a:xfrm>
            <a:prstGeom prst="roundRect">
              <a:avLst>
                <a:gd name="adj" fmla="val 16667"/>
              </a:avLst>
            </a:prstGeom>
            <a:solidFill>
              <a:srgbClr val="FFFFFF"/>
            </a:solid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800"/>
                <a:buFont typeface="Arial"/>
                <a:buNone/>
              </a:pPr>
              <a:br>
                <a:rPr lang="en" sz="2800" b="1" i="0" u="none" strike="noStrike" cap="none">
                  <a:solidFill>
                    <a:schemeClr val="accent3"/>
                  </a:solidFill>
                  <a:latin typeface="Helvetica Neue"/>
                  <a:ea typeface="Helvetica Neue"/>
                  <a:cs typeface="Helvetica Neue"/>
                  <a:sym typeface="Helvetica Neue"/>
                </a:rPr>
              </a:br>
              <a:r>
                <a:rPr lang="en" sz="2800" b="1" i="0" u="none" strike="noStrike" cap="none">
                  <a:solidFill>
                    <a:srgbClr val="6AA84F"/>
                  </a:solidFill>
                  <a:latin typeface="Helvetica Neue"/>
                  <a:ea typeface="Helvetica Neue"/>
                  <a:cs typeface="Helvetica Neue"/>
                  <a:sym typeface="Helvetica Neue"/>
                </a:rPr>
                <a:t>CSV</a:t>
              </a:r>
              <a:endParaRPr sz="2800" b="1" i="0" u="none" strike="noStrike" cap="none">
                <a:solidFill>
                  <a:srgbClr val="6AA84F"/>
                </a:solidFill>
                <a:latin typeface="Helvetica Neue"/>
                <a:ea typeface="Helvetica Neue"/>
                <a:cs typeface="Helvetica Neue"/>
                <a:sym typeface="Helvetica Neue"/>
              </a:endParaRPr>
            </a:p>
          </p:txBody>
        </p:sp>
        <p:cxnSp>
          <p:nvCxnSpPr>
            <p:cNvPr id="486" name="Google Shape;486;p45"/>
            <p:cNvCxnSpPr/>
            <p:nvPr/>
          </p:nvCxnSpPr>
          <p:spPr>
            <a:xfrm>
              <a:off x="6776050" y="1502900"/>
              <a:ext cx="742500" cy="0"/>
            </a:xfrm>
            <a:prstGeom prst="straightConnector1">
              <a:avLst/>
            </a:prstGeom>
            <a:noFill/>
            <a:ln w="76200" cap="flat" cmpd="sng">
              <a:solidFill>
                <a:srgbClr val="6AA84F"/>
              </a:solidFill>
              <a:prstDash val="solid"/>
              <a:round/>
              <a:headEnd type="none" w="sm" len="sm"/>
              <a:tailEnd type="none" w="sm" len="sm"/>
            </a:ln>
          </p:spPr>
        </p:cxnSp>
        <p:cxnSp>
          <p:nvCxnSpPr>
            <p:cNvPr id="487" name="Google Shape;487;p45"/>
            <p:cNvCxnSpPr/>
            <p:nvPr/>
          </p:nvCxnSpPr>
          <p:spPr>
            <a:xfrm>
              <a:off x="6776050" y="1682125"/>
              <a:ext cx="742500" cy="0"/>
            </a:xfrm>
            <a:prstGeom prst="straightConnector1">
              <a:avLst/>
            </a:prstGeom>
            <a:noFill/>
            <a:ln w="76200" cap="flat" cmpd="sng">
              <a:solidFill>
                <a:srgbClr val="6AA84F"/>
              </a:solidFill>
              <a:prstDash val="solid"/>
              <a:round/>
              <a:headEnd type="none" w="sm" len="sm"/>
              <a:tailEnd type="none" w="sm" len="sm"/>
            </a:ln>
          </p:spPr>
        </p:cxnSp>
        <p:cxnSp>
          <p:nvCxnSpPr>
            <p:cNvPr id="488" name="Google Shape;488;p45"/>
            <p:cNvCxnSpPr/>
            <p:nvPr/>
          </p:nvCxnSpPr>
          <p:spPr>
            <a:xfrm>
              <a:off x="6776050" y="1861350"/>
              <a:ext cx="742500" cy="0"/>
            </a:xfrm>
            <a:prstGeom prst="straightConnector1">
              <a:avLst/>
            </a:prstGeom>
            <a:noFill/>
            <a:ln w="76200" cap="flat" cmpd="sng">
              <a:solidFill>
                <a:srgbClr val="6AA84F"/>
              </a:solidFill>
              <a:prstDash val="solid"/>
              <a:round/>
              <a:headEnd type="none" w="sm" len="sm"/>
              <a:tailEnd type="none" w="sm" len="sm"/>
            </a:ln>
          </p:spPr>
        </p:cxnSp>
      </p:grpSp>
      <p:sp>
        <p:nvSpPr>
          <p:cNvPr id="489" name="Google Shape;489;p45"/>
          <p:cNvSpPr/>
          <p:nvPr/>
        </p:nvSpPr>
        <p:spPr>
          <a:xfrm>
            <a:off x="8200700" y="2527806"/>
            <a:ext cx="461943" cy="648806"/>
          </a:xfrm>
          <a:prstGeom prst="downArrow">
            <a:avLst>
              <a:gd name="adj1" fmla="val 50000"/>
              <a:gd name="adj2" fmla="val 50000"/>
            </a:avLst>
          </a:prstGeom>
          <a:solidFill>
            <a:schemeClr val="accent6"/>
          </a:solidFill>
          <a:ln w="28575" cap="flat" cmpd="sng">
            <a:solidFill>
              <a:srgbClr val="00677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A118F40E-9C0D-384B-83D9-5F0AEE5677C2}"/>
              </a:ext>
            </a:extLst>
          </p:cNvPr>
          <p:cNvPicPr>
            <a:picLocks noChangeAspect="1"/>
          </p:cNvPicPr>
          <p:nvPr/>
        </p:nvPicPr>
        <p:blipFill>
          <a:blip r:embed="rId3"/>
          <a:stretch>
            <a:fillRect/>
          </a:stretch>
        </p:blipFill>
        <p:spPr>
          <a:xfrm>
            <a:off x="1358152" y="1517308"/>
            <a:ext cx="6166436" cy="3247191"/>
          </a:xfrm>
          <a:prstGeom prst="rect">
            <a:avLst/>
          </a:prstGeom>
        </p:spPr>
      </p:pic>
      <p:sp>
        <p:nvSpPr>
          <p:cNvPr id="494" name="Google Shape;494;p46"/>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Load the Data*</a:t>
            </a:r>
            <a:endParaRPr/>
          </a:p>
        </p:txBody>
      </p:sp>
      <p:sp>
        <p:nvSpPr>
          <p:cNvPr id="495" name="Google Shape;495;p46"/>
          <p:cNvSpPr txBox="1">
            <a:spLocks noGrp="1"/>
          </p:cNvSpPr>
          <p:nvPr>
            <p:ph type="body" idx="1"/>
          </p:nvPr>
        </p:nvSpPr>
        <p:spPr>
          <a:xfrm>
            <a:off x="462725" y="824000"/>
            <a:ext cx="7899000" cy="890107"/>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a:pPr>
            <a:r>
              <a:rPr lang="en" sz="1800" dirty="0"/>
              <a:t>Click </a:t>
            </a:r>
            <a:r>
              <a:rPr lang="en" sz="1800" b="1" dirty="0"/>
              <a:t>DATA</a:t>
            </a:r>
            <a:r>
              <a:rPr lang="en" sz="1800" dirty="0"/>
              <a:t>, and click on the table you want to load data into.</a:t>
            </a:r>
            <a:endParaRPr sz="1800" dirty="0"/>
          </a:p>
          <a:p>
            <a:pPr marL="457200" lvl="0" indent="-342900" algn="l" rtl="0">
              <a:lnSpc>
                <a:spcPct val="100000"/>
              </a:lnSpc>
              <a:spcBef>
                <a:spcPts val="0"/>
              </a:spcBef>
              <a:spcAft>
                <a:spcPts val="0"/>
              </a:spcAft>
              <a:buSzPts val="1800"/>
              <a:buAutoNum type="arabicPeriod"/>
            </a:pPr>
            <a:r>
              <a:rPr lang="en" sz="1800" dirty="0"/>
              <a:t>Click </a:t>
            </a:r>
            <a:r>
              <a:rPr lang="en" sz="1800" b="1" dirty="0"/>
              <a:t>Load Data</a:t>
            </a:r>
            <a:r>
              <a:rPr lang="en" sz="1800" dirty="0"/>
              <a:t>. (Files must be 50MB or less with this method).</a:t>
            </a:r>
            <a:endParaRPr sz="1800" dirty="0"/>
          </a:p>
          <a:p>
            <a:pPr marL="0" marR="0" lvl="0" indent="0" algn="l" rtl="0">
              <a:lnSpc>
                <a:spcPct val="100000"/>
              </a:lnSpc>
              <a:spcBef>
                <a:spcPts val="480"/>
              </a:spcBef>
              <a:spcAft>
                <a:spcPts val="0"/>
              </a:spcAft>
              <a:buSzPts val="1600"/>
              <a:buNone/>
            </a:pPr>
            <a:endParaRPr sz="1800" dirty="0">
              <a:latin typeface="Courier New"/>
              <a:ea typeface="Courier New"/>
              <a:cs typeface="Courier New"/>
              <a:sym typeface="Courier New"/>
            </a:endParaRPr>
          </a:p>
          <a:p>
            <a:pPr marL="0" lvl="0" indent="0" algn="l" rtl="0">
              <a:lnSpc>
                <a:spcPct val="100000"/>
              </a:lnSpc>
              <a:spcBef>
                <a:spcPts val="320"/>
              </a:spcBef>
              <a:spcAft>
                <a:spcPts val="0"/>
              </a:spcAft>
              <a:buSzPts val="1600"/>
              <a:buNone/>
            </a:pPr>
            <a:br>
              <a:rPr lang="en" sz="1800" dirty="0">
                <a:solidFill>
                  <a:schemeClr val="dk1"/>
                </a:solidFill>
                <a:latin typeface="Courier New"/>
                <a:ea typeface="Courier New"/>
                <a:cs typeface="Courier New"/>
                <a:sym typeface="Courier New"/>
              </a:rPr>
            </a:br>
            <a:endParaRPr sz="1800" dirty="0">
              <a:latin typeface="Courier New"/>
              <a:ea typeface="Courier New"/>
              <a:cs typeface="Courier New"/>
              <a:sym typeface="Courier New"/>
            </a:endParaRPr>
          </a:p>
        </p:txBody>
      </p:sp>
      <p:sp>
        <p:nvSpPr>
          <p:cNvPr id="497" name="Google Shape;497;p46"/>
          <p:cNvSpPr txBox="1"/>
          <p:nvPr/>
        </p:nvSpPr>
        <p:spPr>
          <a:xfrm>
            <a:off x="374075" y="4567700"/>
            <a:ext cx="71223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 Use this method when you do not have </a:t>
            </a:r>
            <a:r>
              <a:rPr lang="en" sz="1400" b="0" i="0" u="none" strike="noStrike" cap="none" dirty="0" err="1">
                <a:solidFill>
                  <a:srgbClr val="000000"/>
                </a:solidFill>
                <a:latin typeface="Arial"/>
                <a:ea typeface="Arial"/>
                <a:cs typeface="Arial"/>
                <a:sym typeface="Arial"/>
              </a:rPr>
              <a:t>scp</a:t>
            </a:r>
            <a:r>
              <a:rPr lang="en" sz="1400" b="0" i="0" u="none" strike="noStrike" cap="none" dirty="0">
                <a:solidFill>
                  <a:srgbClr val="000000"/>
                </a:solidFill>
                <a:latin typeface="Arial"/>
                <a:ea typeface="Arial"/>
                <a:cs typeface="Arial"/>
                <a:sym typeface="Arial"/>
              </a:rPr>
              <a:t> or shell access to ThoughtSpot</a:t>
            </a:r>
            <a:endParaRPr sz="1400" b="0" i="0" u="none" strike="noStrike" cap="none" dirty="0">
              <a:solidFill>
                <a:srgbClr val="000000"/>
              </a:solidFill>
              <a:latin typeface="Arial"/>
              <a:ea typeface="Arial"/>
              <a:cs typeface="Arial"/>
              <a:sym typeface="Arial"/>
            </a:endParaRPr>
          </a:p>
        </p:txBody>
      </p:sp>
      <p:sp>
        <p:nvSpPr>
          <p:cNvPr id="498" name="Google Shape;498;p46"/>
          <p:cNvSpPr/>
          <p:nvPr/>
        </p:nvSpPr>
        <p:spPr>
          <a:xfrm>
            <a:off x="6033381" y="1782591"/>
            <a:ext cx="1011112" cy="355802"/>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1"/>
          <p:cNvSpPr/>
          <p:nvPr/>
        </p:nvSpPr>
        <p:spPr>
          <a:xfrm>
            <a:off x="8572500" y="1037338"/>
            <a:ext cx="571500" cy="3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1"/>
          <p:cNvSpPr/>
          <p:nvPr/>
        </p:nvSpPr>
        <p:spPr>
          <a:xfrm>
            <a:off x="0" y="1062650"/>
            <a:ext cx="571500" cy="3669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Data Loading (Caching)</a:t>
            </a:r>
            <a:endParaRPr/>
          </a:p>
        </p:txBody>
      </p:sp>
      <p:sp>
        <p:nvSpPr>
          <p:cNvPr id="205" name="Google Shape;205;p11"/>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p>
            <a:pPr marL="0" lvl="0" indent="0" algn="l" rtl="0">
              <a:lnSpc>
                <a:spcPct val="100000"/>
              </a:lnSpc>
              <a:spcBef>
                <a:spcPts val="320"/>
              </a:spcBef>
              <a:spcAft>
                <a:spcPts val="0"/>
              </a:spcAft>
              <a:buSzPts val="1600"/>
              <a:buNone/>
            </a:pPr>
            <a:endParaRPr/>
          </a:p>
        </p:txBody>
      </p:sp>
      <p:pic>
        <p:nvPicPr>
          <p:cNvPr id="206" name="Google Shape;206;p11"/>
          <p:cNvPicPr preferRelativeResize="0"/>
          <p:nvPr/>
        </p:nvPicPr>
        <p:blipFill rotWithShape="1">
          <a:blip r:embed="rId3">
            <a:alphaModFix/>
          </a:blip>
          <a:srcRect l="1758" t="20171" r="3685" b="8476"/>
          <a:stretch/>
        </p:blipFill>
        <p:spPr>
          <a:xfrm>
            <a:off x="243275" y="1037375"/>
            <a:ext cx="8484251" cy="3669825"/>
          </a:xfrm>
          <a:prstGeom prst="rect">
            <a:avLst/>
          </a:prstGeom>
          <a:noFill/>
          <a:ln>
            <a:noFill/>
          </a:ln>
        </p:spPr>
      </p:pic>
      <p:sp>
        <p:nvSpPr>
          <p:cNvPr id="207" name="Google Shape;207;p11"/>
          <p:cNvSpPr/>
          <p:nvPr/>
        </p:nvSpPr>
        <p:spPr>
          <a:xfrm>
            <a:off x="7232425" y="4192150"/>
            <a:ext cx="1495200" cy="51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1"/>
          <p:cNvSpPr/>
          <p:nvPr/>
        </p:nvSpPr>
        <p:spPr>
          <a:xfrm>
            <a:off x="2543150" y="2384375"/>
            <a:ext cx="2960100" cy="1120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11"/>
          <p:cNvPicPr preferRelativeResize="0"/>
          <p:nvPr/>
        </p:nvPicPr>
        <p:blipFill rotWithShape="1">
          <a:blip r:embed="rId4">
            <a:alphaModFix/>
          </a:blip>
          <a:srcRect/>
          <a:stretch/>
        </p:blipFill>
        <p:spPr>
          <a:xfrm>
            <a:off x="2514525" y="2320550"/>
            <a:ext cx="3017350" cy="1153700"/>
          </a:xfrm>
          <a:prstGeom prst="rect">
            <a:avLst/>
          </a:prstGeom>
          <a:noFill/>
          <a:ln>
            <a:noFill/>
          </a:ln>
        </p:spPr>
      </p:pic>
      <p:sp>
        <p:nvSpPr>
          <p:cNvPr id="210" name="Google Shape;210;p11"/>
          <p:cNvSpPr/>
          <p:nvPr/>
        </p:nvSpPr>
        <p:spPr>
          <a:xfrm>
            <a:off x="2870250" y="2531550"/>
            <a:ext cx="2322300" cy="78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 name="Google Shape;211;p11"/>
          <p:cNvPicPr preferRelativeResize="0"/>
          <p:nvPr/>
        </p:nvPicPr>
        <p:blipFill rotWithShape="1">
          <a:blip r:embed="rId5">
            <a:alphaModFix/>
          </a:blip>
          <a:srcRect/>
          <a:stretch/>
        </p:blipFill>
        <p:spPr>
          <a:xfrm>
            <a:off x="3565300" y="2531550"/>
            <a:ext cx="1025003" cy="785100"/>
          </a:xfrm>
          <a:prstGeom prst="rect">
            <a:avLst/>
          </a:prstGeom>
          <a:noFill/>
          <a:ln>
            <a:noFill/>
          </a:ln>
        </p:spPr>
      </p:pic>
    </p:spTree>
    <p:extLst>
      <p:ext uri="{BB962C8B-B14F-4D97-AF65-F5344CB8AC3E}">
        <p14:creationId xmlns:p14="http://schemas.microsoft.com/office/powerpoint/2010/main" val="41620588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47"/>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Load the Data</a:t>
            </a:r>
            <a:endParaRPr/>
          </a:p>
        </p:txBody>
      </p:sp>
      <p:sp>
        <p:nvSpPr>
          <p:cNvPr id="507" name="Google Shape;507;p47"/>
          <p:cNvSpPr txBox="1">
            <a:spLocks noGrp="1"/>
          </p:cNvSpPr>
          <p:nvPr>
            <p:ph type="body" idx="1"/>
          </p:nvPr>
        </p:nvSpPr>
        <p:spPr>
          <a:xfrm>
            <a:off x="144530" y="1076351"/>
            <a:ext cx="24225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startAt="3"/>
            </a:pPr>
            <a:r>
              <a:rPr lang="en" sz="1800" dirty="0"/>
              <a:t>Upload the CSV file with the data.</a:t>
            </a:r>
          </a:p>
          <a:p>
            <a:pPr marL="457200" lvl="0" indent="-342900" algn="l" rtl="0">
              <a:lnSpc>
                <a:spcPct val="100000"/>
              </a:lnSpc>
              <a:spcBef>
                <a:spcPts val="320"/>
              </a:spcBef>
              <a:spcAft>
                <a:spcPts val="0"/>
              </a:spcAft>
              <a:buSzPts val="1800"/>
              <a:buAutoNum type="arabicPeriod" startAt="3"/>
            </a:pPr>
            <a:endParaRPr lang="en" sz="1800" dirty="0"/>
          </a:p>
          <a:p>
            <a:pPr marL="457200" lvl="0" indent="-342900" algn="l" rtl="0">
              <a:lnSpc>
                <a:spcPct val="100000"/>
              </a:lnSpc>
              <a:spcBef>
                <a:spcPts val="320"/>
              </a:spcBef>
              <a:spcAft>
                <a:spcPts val="0"/>
              </a:spcAft>
              <a:buSzPts val="1800"/>
              <a:buAutoNum type="arabicPeriod" startAt="3"/>
            </a:pPr>
            <a:r>
              <a:rPr lang="en" sz="1800" dirty="0"/>
              <a:t>Select the options at the bottom of the screen.</a:t>
            </a:r>
            <a:br>
              <a:rPr lang="en" sz="1800" dirty="0"/>
            </a:br>
            <a:endParaRPr sz="1800" dirty="0"/>
          </a:p>
          <a:p>
            <a:pPr marL="457200" lvl="0" indent="-342900" algn="l" rtl="0">
              <a:lnSpc>
                <a:spcPct val="100000"/>
              </a:lnSpc>
              <a:spcBef>
                <a:spcPts val="0"/>
              </a:spcBef>
              <a:spcAft>
                <a:spcPts val="0"/>
              </a:spcAft>
              <a:buSzPts val="1800"/>
              <a:buAutoNum type="arabicPeriod" startAt="3"/>
            </a:pPr>
            <a:r>
              <a:rPr lang="en" sz="1800" dirty="0"/>
              <a:t>Click </a:t>
            </a:r>
            <a:r>
              <a:rPr lang="en" sz="1800" b="1" dirty="0"/>
              <a:t>Next</a:t>
            </a:r>
            <a:r>
              <a:rPr lang="en" sz="1800" dirty="0"/>
              <a:t>.</a:t>
            </a:r>
            <a:endParaRPr sz="1800" dirty="0"/>
          </a:p>
          <a:p>
            <a:pPr marL="0" marR="0" lvl="0" indent="0" algn="l" rtl="0">
              <a:lnSpc>
                <a:spcPct val="100000"/>
              </a:lnSpc>
              <a:spcBef>
                <a:spcPts val="480"/>
              </a:spcBef>
              <a:spcAft>
                <a:spcPts val="0"/>
              </a:spcAft>
              <a:buSzPts val="1600"/>
              <a:buNone/>
            </a:pPr>
            <a:endParaRPr sz="1800" dirty="0">
              <a:latin typeface="Courier New"/>
              <a:ea typeface="Courier New"/>
              <a:cs typeface="Courier New"/>
              <a:sym typeface="Courier New"/>
            </a:endParaRPr>
          </a:p>
          <a:p>
            <a:pPr marL="0" lvl="0" indent="0" algn="l" rtl="0">
              <a:lnSpc>
                <a:spcPct val="100000"/>
              </a:lnSpc>
              <a:spcBef>
                <a:spcPts val="320"/>
              </a:spcBef>
              <a:spcAft>
                <a:spcPts val="0"/>
              </a:spcAft>
              <a:buSzPts val="1600"/>
              <a:buNone/>
            </a:pPr>
            <a:br>
              <a:rPr lang="en" sz="1800" dirty="0">
                <a:solidFill>
                  <a:schemeClr val="dk1"/>
                </a:solidFill>
                <a:latin typeface="Courier New"/>
                <a:ea typeface="Courier New"/>
                <a:cs typeface="Courier New"/>
                <a:sym typeface="Courier New"/>
              </a:rPr>
            </a:br>
            <a:endParaRPr sz="1800" dirty="0">
              <a:latin typeface="Courier New"/>
              <a:ea typeface="Courier New"/>
              <a:cs typeface="Courier New"/>
              <a:sym typeface="Courier New"/>
            </a:endParaRPr>
          </a:p>
        </p:txBody>
      </p:sp>
      <p:pic>
        <p:nvPicPr>
          <p:cNvPr id="2" name="Picture 1">
            <a:extLst>
              <a:ext uri="{FF2B5EF4-FFF2-40B4-BE49-F238E27FC236}">
                <a16:creationId xmlns:a16="http://schemas.microsoft.com/office/drawing/2014/main" id="{D62B0663-E0DF-044E-A4C8-7E19CB42E939}"/>
              </a:ext>
            </a:extLst>
          </p:cNvPr>
          <p:cNvPicPr>
            <a:picLocks noChangeAspect="1"/>
          </p:cNvPicPr>
          <p:nvPr/>
        </p:nvPicPr>
        <p:blipFill>
          <a:blip r:embed="rId3"/>
          <a:stretch>
            <a:fillRect/>
          </a:stretch>
        </p:blipFill>
        <p:spPr>
          <a:xfrm>
            <a:off x="2648131" y="1161098"/>
            <a:ext cx="6351339" cy="370658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Alternative Method: Load the Data</a:t>
            </a:r>
            <a:endParaRPr/>
          </a:p>
        </p:txBody>
      </p:sp>
      <p:sp>
        <p:nvSpPr>
          <p:cNvPr id="514" name="Google Shape;514;p48"/>
          <p:cNvSpPr txBox="1">
            <a:spLocks noGrp="1"/>
          </p:cNvSpPr>
          <p:nvPr>
            <p:ph type="body" idx="1"/>
          </p:nvPr>
        </p:nvSpPr>
        <p:spPr>
          <a:xfrm>
            <a:off x="196070" y="1016542"/>
            <a:ext cx="7891026"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startAt="6"/>
            </a:pPr>
            <a:r>
              <a:rPr lang="en" sz="1800" dirty="0"/>
              <a:t>Preview the data,  then click </a:t>
            </a:r>
            <a:r>
              <a:rPr lang="en" sz="1800" b="1" dirty="0"/>
              <a:t>Upload</a:t>
            </a:r>
            <a:r>
              <a:rPr lang="en" sz="1800" dirty="0"/>
              <a:t>.</a:t>
            </a:r>
            <a:endParaRPr sz="1800" dirty="0"/>
          </a:p>
          <a:p>
            <a:pPr marL="0" marR="0" lvl="0" indent="0" algn="l" rtl="0">
              <a:lnSpc>
                <a:spcPct val="100000"/>
              </a:lnSpc>
              <a:spcBef>
                <a:spcPts val="480"/>
              </a:spcBef>
              <a:spcAft>
                <a:spcPts val="0"/>
              </a:spcAft>
              <a:buSzPts val="1600"/>
              <a:buNone/>
            </a:pPr>
            <a:endParaRPr sz="1800" dirty="0">
              <a:latin typeface="Courier New"/>
              <a:ea typeface="Courier New"/>
              <a:cs typeface="Courier New"/>
              <a:sym typeface="Courier New"/>
            </a:endParaRPr>
          </a:p>
          <a:p>
            <a:pPr marL="0" lvl="0" indent="0" algn="l" rtl="0">
              <a:lnSpc>
                <a:spcPct val="100000"/>
              </a:lnSpc>
              <a:spcBef>
                <a:spcPts val="320"/>
              </a:spcBef>
              <a:spcAft>
                <a:spcPts val="0"/>
              </a:spcAft>
              <a:buSzPts val="1600"/>
              <a:buNone/>
            </a:pPr>
            <a:br>
              <a:rPr lang="en" sz="1800" dirty="0">
                <a:solidFill>
                  <a:schemeClr val="dk1"/>
                </a:solidFill>
                <a:latin typeface="Courier New"/>
                <a:ea typeface="Courier New"/>
                <a:cs typeface="Courier New"/>
                <a:sym typeface="Courier New"/>
              </a:rPr>
            </a:br>
            <a:endParaRPr sz="1800" dirty="0">
              <a:latin typeface="Courier New"/>
              <a:ea typeface="Courier New"/>
              <a:cs typeface="Courier New"/>
              <a:sym typeface="Courier New"/>
            </a:endParaRPr>
          </a:p>
        </p:txBody>
      </p:sp>
      <p:pic>
        <p:nvPicPr>
          <p:cNvPr id="2" name="Picture 1">
            <a:extLst>
              <a:ext uri="{FF2B5EF4-FFF2-40B4-BE49-F238E27FC236}">
                <a16:creationId xmlns:a16="http://schemas.microsoft.com/office/drawing/2014/main" id="{87C4EFA5-1185-4246-9860-B503E32D9696}"/>
              </a:ext>
            </a:extLst>
          </p:cNvPr>
          <p:cNvPicPr>
            <a:picLocks noChangeAspect="1"/>
          </p:cNvPicPr>
          <p:nvPr/>
        </p:nvPicPr>
        <p:blipFill>
          <a:blip r:embed="rId3"/>
          <a:stretch>
            <a:fillRect/>
          </a:stretch>
        </p:blipFill>
        <p:spPr>
          <a:xfrm>
            <a:off x="1037115" y="1473183"/>
            <a:ext cx="6808510" cy="339450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9"/>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a:latin typeface="Helvetica Neue"/>
                <a:ea typeface="Helvetica Neue"/>
                <a:cs typeface="Helvetica Neue"/>
                <a:sym typeface="Helvetica Neue"/>
              </a:rPr>
              <a:t>Verify Schema and Data Load</a:t>
            </a:r>
            <a:endParaRPr>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Google Shape;527;p50"/>
          <p:cNvPicPr preferRelativeResize="0"/>
          <p:nvPr/>
        </p:nvPicPr>
        <p:blipFill rotWithShape="1">
          <a:blip r:embed="rId3">
            <a:alphaModFix/>
          </a:blip>
          <a:srcRect r="56896"/>
          <a:stretch/>
        </p:blipFill>
        <p:spPr>
          <a:xfrm>
            <a:off x="218538" y="1831506"/>
            <a:ext cx="4613659" cy="438601"/>
          </a:xfrm>
          <a:prstGeom prst="rect">
            <a:avLst/>
          </a:prstGeom>
          <a:noFill/>
          <a:ln>
            <a:noFill/>
          </a:ln>
        </p:spPr>
      </p:pic>
      <p:sp>
        <p:nvSpPr>
          <p:cNvPr id="528" name="Google Shape;528;p50"/>
          <p:cNvSpPr txBox="1">
            <a:spLocks noGrp="1"/>
          </p:cNvSpPr>
          <p:nvPr>
            <p:ph type="body" idx="1"/>
          </p:nvPr>
        </p:nvSpPr>
        <p:spPr>
          <a:xfrm>
            <a:off x="590625" y="1304975"/>
            <a:ext cx="3422100" cy="28641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a:pPr>
            <a:r>
              <a:rPr lang="en" sz="1800"/>
              <a:t>Click on </a:t>
            </a:r>
            <a:r>
              <a:rPr lang="en" sz="1800" b="1"/>
              <a:t>Data</a:t>
            </a:r>
            <a:r>
              <a:rPr lang="en" sz="1800"/>
              <a:t>.</a:t>
            </a:r>
            <a:br>
              <a:rPr lang="en" sz="1800"/>
            </a:br>
            <a:br>
              <a:rPr lang="en" sz="1800"/>
            </a:br>
            <a:br>
              <a:rPr lang="en" sz="1800"/>
            </a:br>
            <a:br>
              <a:rPr lang="en" sz="1800"/>
            </a:br>
            <a:br>
              <a:rPr lang="en" sz="1800"/>
            </a:br>
            <a:endParaRPr sz="1800"/>
          </a:p>
          <a:p>
            <a:pPr marL="0" lvl="0" indent="0" algn="l" rtl="0">
              <a:lnSpc>
                <a:spcPct val="100000"/>
              </a:lnSpc>
              <a:spcBef>
                <a:spcPts val="320"/>
              </a:spcBef>
              <a:spcAft>
                <a:spcPts val="0"/>
              </a:spcAft>
              <a:buSzPts val="1600"/>
              <a:buNone/>
            </a:pPr>
            <a:endParaRPr sz="1800"/>
          </a:p>
        </p:txBody>
      </p:sp>
      <p:sp>
        <p:nvSpPr>
          <p:cNvPr id="529" name="Google Shape;529;p50"/>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View the Schema</a:t>
            </a:r>
            <a:endParaRPr/>
          </a:p>
        </p:txBody>
      </p:sp>
      <p:sp>
        <p:nvSpPr>
          <p:cNvPr id="531" name="Google Shape;531;p50"/>
          <p:cNvSpPr txBox="1"/>
          <p:nvPr/>
        </p:nvSpPr>
        <p:spPr>
          <a:xfrm>
            <a:off x="5204284" y="1004455"/>
            <a:ext cx="3136594" cy="972262"/>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000000"/>
              </a:buClr>
              <a:buSzPts val="1800"/>
              <a:buFont typeface="Arial"/>
              <a:buAutoNum type="arabicPeriod" startAt="2"/>
            </a:pPr>
            <a:r>
              <a:rPr lang="en" sz="1800" b="0" i="0" u="none" strike="noStrike" cap="none">
                <a:solidFill>
                  <a:srgbClr val="000000"/>
                </a:solidFill>
                <a:latin typeface="Arial"/>
                <a:ea typeface="Arial"/>
                <a:cs typeface="Arial"/>
                <a:sym typeface="Arial"/>
              </a:rPr>
              <a:t>Click </a:t>
            </a:r>
            <a:r>
              <a:rPr lang="en" sz="1800" b="1" i="0" u="none" strike="noStrike" cap="none">
                <a:solidFill>
                  <a:srgbClr val="000000"/>
                </a:solidFill>
                <a:latin typeface="Arial"/>
                <a:ea typeface="Arial"/>
                <a:cs typeface="Arial"/>
                <a:sym typeface="Arial"/>
              </a:rPr>
              <a:t>the three dot icon</a:t>
            </a:r>
            <a:r>
              <a:rPr lang="en" sz="1800" b="0" i="0" u="none" strike="noStrike" cap="none">
                <a:solidFill>
                  <a:srgbClr val="000000"/>
                </a:solidFill>
                <a:latin typeface="Arial"/>
                <a:ea typeface="Arial"/>
                <a:cs typeface="Arial"/>
                <a:sym typeface="Arial"/>
              </a:rPr>
              <a:t> </a:t>
            </a:r>
            <a:br>
              <a:rPr lang="en" sz="1800" b="0" i="0" u="none" strike="noStrike" cap="none">
                <a:solidFill>
                  <a:srgbClr val="000000"/>
                </a:solidFill>
                <a:latin typeface="Arial"/>
                <a:ea typeface="Arial"/>
                <a:cs typeface="Arial"/>
                <a:sym typeface="Arial"/>
              </a:rPr>
            </a:br>
            <a:r>
              <a:rPr lang="en" sz="1800" b="0" i="0" u="none" strike="noStrike" cap="none">
                <a:solidFill>
                  <a:srgbClr val="000000"/>
                </a:solidFill>
                <a:latin typeface="Arial"/>
                <a:ea typeface="Arial"/>
                <a:cs typeface="Arial"/>
                <a:sym typeface="Arial"/>
              </a:rPr>
              <a:t>and </a:t>
            </a:r>
            <a:r>
              <a:rPr lang="en" sz="1800" b="1" i="0" u="none" strike="noStrike" cap="none">
                <a:solidFill>
                  <a:srgbClr val="000000"/>
                </a:solidFill>
                <a:latin typeface="Arial"/>
                <a:ea typeface="Arial"/>
                <a:cs typeface="Arial"/>
                <a:sym typeface="Arial"/>
              </a:rPr>
              <a:t>View Schema</a:t>
            </a:r>
            <a:r>
              <a:rPr lang="en"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32" name="Google Shape;532;p50"/>
          <p:cNvSpPr/>
          <p:nvPr/>
        </p:nvSpPr>
        <p:spPr>
          <a:xfrm>
            <a:off x="4306102" y="1911829"/>
            <a:ext cx="537970" cy="277957"/>
          </a:xfrm>
          <a:prstGeom prst="rect">
            <a:avLst/>
          </a:prstGeom>
          <a:noFill/>
          <a:ln w="28575" cap="flat" cmpd="sng">
            <a:solidFill>
              <a:srgbClr val="F7A7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534" name="Google Shape;534;p50"/>
          <p:cNvPicPr preferRelativeResize="0"/>
          <p:nvPr/>
        </p:nvPicPr>
        <p:blipFill rotWithShape="1">
          <a:blip r:embed="rId4">
            <a:alphaModFix/>
          </a:blip>
          <a:srcRect/>
          <a:stretch/>
        </p:blipFill>
        <p:spPr>
          <a:xfrm>
            <a:off x="6549135" y="3980714"/>
            <a:ext cx="479974" cy="540737"/>
          </a:xfrm>
          <a:prstGeom prst="rect">
            <a:avLst/>
          </a:prstGeom>
          <a:noFill/>
          <a:ln>
            <a:noFill/>
          </a:ln>
        </p:spPr>
      </p:pic>
      <p:pic>
        <p:nvPicPr>
          <p:cNvPr id="2" name="Picture 1">
            <a:extLst>
              <a:ext uri="{FF2B5EF4-FFF2-40B4-BE49-F238E27FC236}">
                <a16:creationId xmlns:a16="http://schemas.microsoft.com/office/drawing/2014/main" id="{58858274-E2A2-224D-9574-C8CC29B221FE}"/>
              </a:ext>
            </a:extLst>
          </p:cNvPr>
          <p:cNvPicPr>
            <a:picLocks noChangeAspect="1"/>
          </p:cNvPicPr>
          <p:nvPr/>
        </p:nvPicPr>
        <p:blipFill>
          <a:blip r:embed="rId5"/>
          <a:stretch>
            <a:fillRect/>
          </a:stretch>
        </p:blipFill>
        <p:spPr>
          <a:xfrm>
            <a:off x="5055572" y="2496038"/>
            <a:ext cx="3467100" cy="2400300"/>
          </a:xfrm>
          <a:prstGeom prst="rect">
            <a:avLst/>
          </a:prstGeom>
        </p:spPr>
      </p:pic>
      <p:pic>
        <p:nvPicPr>
          <p:cNvPr id="3" name="Picture 2">
            <a:extLst>
              <a:ext uri="{FF2B5EF4-FFF2-40B4-BE49-F238E27FC236}">
                <a16:creationId xmlns:a16="http://schemas.microsoft.com/office/drawing/2014/main" id="{C730C459-E91E-D741-8706-5DEAF662AD16}"/>
              </a:ext>
            </a:extLst>
          </p:cNvPr>
          <p:cNvPicPr>
            <a:picLocks noChangeAspect="1"/>
          </p:cNvPicPr>
          <p:nvPr/>
        </p:nvPicPr>
        <p:blipFill>
          <a:blip r:embed="rId6"/>
          <a:stretch>
            <a:fillRect/>
          </a:stretch>
        </p:blipFill>
        <p:spPr>
          <a:xfrm>
            <a:off x="7697172" y="1898650"/>
            <a:ext cx="825500" cy="6731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1"/>
          <p:cNvSpPr txBox="1">
            <a:spLocks noGrp="1"/>
          </p:cNvSpPr>
          <p:nvPr>
            <p:ph type="body" idx="1"/>
          </p:nvPr>
        </p:nvSpPr>
        <p:spPr>
          <a:xfrm>
            <a:off x="402550" y="764250"/>
            <a:ext cx="34221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AutoNum type="arabicPeriod" startAt="3"/>
            </a:pPr>
            <a:r>
              <a:rPr lang="en" sz="1800"/>
              <a:t>View the schema.</a:t>
            </a:r>
            <a:br>
              <a:rPr lang="en" sz="1800"/>
            </a:br>
            <a:br>
              <a:rPr lang="en" sz="1800"/>
            </a:br>
            <a:br>
              <a:rPr lang="en" sz="1800"/>
            </a:br>
            <a:br>
              <a:rPr lang="en" sz="1800"/>
            </a:br>
            <a:br>
              <a:rPr lang="en" sz="1800"/>
            </a:br>
            <a:endParaRPr sz="1800"/>
          </a:p>
          <a:p>
            <a:pPr marL="0" lvl="0" indent="0" algn="l" rtl="0">
              <a:lnSpc>
                <a:spcPct val="100000"/>
              </a:lnSpc>
              <a:spcBef>
                <a:spcPts val="320"/>
              </a:spcBef>
              <a:spcAft>
                <a:spcPts val="0"/>
              </a:spcAft>
              <a:buSzPts val="1600"/>
              <a:buNone/>
            </a:pPr>
            <a:endParaRPr sz="1800"/>
          </a:p>
        </p:txBody>
      </p:sp>
      <p:sp>
        <p:nvSpPr>
          <p:cNvPr id="541" name="Google Shape;541;p5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View the Schema</a:t>
            </a:r>
            <a:endParaRPr/>
          </a:p>
        </p:txBody>
      </p:sp>
      <p:pic>
        <p:nvPicPr>
          <p:cNvPr id="542" name="Google Shape;542;p51"/>
          <p:cNvPicPr preferRelativeResize="0"/>
          <p:nvPr/>
        </p:nvPicPr>
        <p:blipFill rotWithShape="1">
          <a:blip r:embed="rId3">
            <a:alphaModFix/>
          </a:blip>
          <a:srcRect/>
          <a:stretch/>
        </p:blipFill>
        <p:spPr>
          <a:xfrm>
            <a:off x="1375975" y="1342250"/>
            <a:ext cx="6392051" cy="3566350"/>
          </a:xfrm>
          <a:prstGeom prst="rect">
            <a:avLst/>
          </a:prstGeom>
          <a:noFill/>
          <a:ln w="9525" cap="flat" cmpd="sng">
            <a:solidFill>
              <a:srgbClr val="666666"/>
            </a:solidFill>
            <a:prstDash val="solid"/>
            <a:round/>
            <a:headEnd type="none" w="sm" len="sm"/>
            <a:tailEnd type="none" w="sm" len="sm"/>
          </a:ln>
        </p:spPr>
      </p:pic>
      <p:sp>
        <p:nvSpPr>
          <p:cNvPr id="543" name="Google Shape;543;p51"/>
          <p:cNvSpPr/>
          <p:nvPr/>
        </p:nvSpPr>
        <p:spPr>
          <a:xfrm>
            <a:off x="7001575" y="1380125"/>
            <a:ext cx="766500" cy="5001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1" name="Google Shape;551;p5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Check the Data Load</a:t>
            </a:r>
            <a:endParaRPr/>
          </a:p>
        </p:txBody>
      </p:sp>
      <p:sp>
        <p:nvSpPr>
          <p:cNvPr id="552" name="Google Shape;552;p52"/>
          <p:cNvSpPr txBox="1"/>
          <p:nvPr/>
        </p:nvSpPr>
        <p:spPr>
          <a:xfrm>
            <a:off x="628146" y="674747"/>
            <a:ext cx="7337100" cy="12432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480"/>
              </a:spcBef>
              <a:spcAft>
                <a:spcPts val="0"/>
              </a:spcAft>
              <a:buClr>
                <a:schemeClr val="dk1"/>
              </a:buClr>
              <a:buSzPts val="1800"/>
              <a:buFont typeface="Arial"/>
              <a:buAutoNum type="arabicPeriod" startAt="4"/>
            </a:pPr>
            <a:r>
              <a:rPr lang="en" sz="1800" b="0" i="0" u="none" strike="noStrike" cap="none" dirty="0">
                <a:solidFill>
                  <a:schemeClr val="dk1"/>
                </a:solidFill>
                <a:latin typeface="Helvetica Neue"/>
                <a:ea typeface="Helvetica Neue"/>
                <a:cs typeface="Helvetica Neue"/>
                <a:sym typeface="Helvetica Neue"/>
              </a:rPr>
              <a:t>Click the </a:t>
            </a:r>
            <a:r>
              <a:rPr lang="en" sz="1800" b="1" i="0" u="none" strike="noStrike" cap="none" dirty="0">
                <a:solidFill>
                  <a:schemeClr val="dk1"/>
                </a:solidFill>
                <a:latin typeface="Helvetica Neue"/>
                <a:ea typeface="Helvetica Neue"/>
                <a:cs typeface="Helvetica Neue"/>
                <a:sym typeface="Helvetica Neue"/>
              </a:rPr>
              <a:t>Data</a:t>
            </a:r>
            <a:r>
              <a:rPr lang="en" sz="1800" b="0" i="0" u="none" strike="noStrike" cap="none" dirty="0">
                <a:solidFill>
                  <a:schemeClr val="dk1"/>
                </a:solidFill>
                <a:latin typeface="Helvetica Neue"/>
                <a:ea typeface="Helvetica Neue"/>
                <a:cs typeface="Helvetica Neue"/>
                <a:sym typeface="Helvetica Neue"/>
              </a:rPr>
              <a:t> tab</a:t>
            </a:r>
            <a:endParaRPr sz="1800" b="0" i="0" u="none" strike="noStrike" cap="none" dirty="0">
              <a:solidFill>
                <a:schemeClr val="dk1"/>
              </a:solidFill>
              <a:latin typeface="Helvetica Neue"/>
              <a:ea typeface="Helvetica Neue"/>
              <a:cs typeface="Helvetica Neue"/>
              <a:sym typeface="Helvetica Neue"/>
            </a:endParaRPr>
          </a:p>
          <a:p>
            <a:pPr marL="457200" marR="0" lvl="0" indent="-342900" algn="l" rtl="0">
              <a:lnSpc>
                <a:spcPct val="100000"/>
              </a:lnSpc>
              <a:spcBef>
                <a:spcPts val="0"/>
              </a:spcBef>
              <a:spcAft>
                <a:spcPts val="0"/>
              </a:spcAft>
              <a:buClr>
                <a:schemeClr val="dk1"/>
              </a:buClr>
              <a:buSzPts val="1800"/>
              <a:buFont typeface="Proxima Nova"/>
              <a:buAutoNum type="arabicPeriod" startAt="4"/>
            </a:pPr>
            <a:r>
              <a:rPr lang="en" sz="1800" b="0" i="0" u="none" strike="noStrike" cap="none" dirty="0">
                <a:solidFill>
                  <a:schemeClr val="dk1"/>
                </a:solidFill>
                <a:latin typeface="Helvetica Neue"/>
                <a:ea typeface="Helvetica Neue"/>
                <a:cs typeface="Helvetica Neue"/>
                <a:sym typeface="Helvetica Neue"/>
              </a:rPr>
              <a:t>Check the sample values to make sure they are correct.</a:t>
            </a:r>
            <a:endParaRPr sz="1400" b="0" i="0" u="none" strike="noStrike" cap="none" dirty="0">
              <a:solidFill>
                <a:srgbClr val="000000"/>
              </a:solidFill>
              <a:latin typeface="Helvetica Neue"/>
              <a:ea typeface="Helvetica Neue"/>
              <a:cs typeface="Helvetica Neue"/>
              <a:sym typeface="Helvetica Neue"/>
            </a:endParaRPr>
          </a:p>
        </p:txBody>
      </p:sp>
      <p:sp>
        <p:nvSpPr>
          <p:cNvPr id="554" name="Google Shape;554;p52"/>
          <p:cNvSpPr/>
          <p:nvPr/>
        </p:nvSpPr>
        <p:spPr>
          <a:xfrm>
            <a:off x="4296696" y="2018600"/>
            <a:ext cx="440953" cy="3285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2C671D63-8740-FD45-8692-36D9D13B9217}"/>
              </a:ext>
            </a:extLst>
          </p:cNvPr>
          <p:cNvPicPr>
            <a:picLocks noChangeAspect="1"/>
          </p:cNvPicPr>
          <p:nvPr/>
        </p:nvPicPr>
        <p:blipFill>
          <a:blip r:embed="rId3"/>
          <a:stretch>
            <a:fillRect/>
          </a:stretch>
        </p:blipFill>
        <p:spPr>
          <a:xfrm>
            <a:off x="2176971" y="1917947"/>
            <a:ext cx="4790058" cy="3130552"/>
          </a:xfrm>
          <a:prstGeom prst="rect">
            <a:avLst/>
          </a:prstGeom>
        </p:spPr>
      </p:pic>
      <p:sp>
        <p:nvSpPr>
          <p:cNvPr id="553" name="Google Shape;553;p52"/>
          <p:cNvSpPr/>
          <p:nvPr/>
        </p:nvSpPr>
        <p:spPr>
          <a:xfrm>
            <a:off x="5079213" y="1917947"/>
            <a:ext cx="692100" cy="3819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3"/>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a:latin typeface="Helvetica Neue"/>
                <a:ea typeface="Helvetica Neue"/>
                <a:cs typeface="Helvetica Neue"/>
                <a:sym typeface="Helvetica Neue"/>
              </a:rPr>
              <a:t>Monitoring your database</a:t>
            </a:r>
            <a:endParaRPr>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Control Center</a:t>
            </a:r>
            <a:endParaRPr/>
          </a:p>
        </p:txBody>
      </p:sp>
      <p:sp>
        <p:nvSpPr>
          <p:cNvPr id="584" name="Google Shape;584;p54"/>
          <p:cNvSpPr txBox="1">
            <a:spLocks noGrp="1"/>
          </p:cNvSpPr>
          <p:nvPr>
            <p:ph type="body" idx="1"/>
          </p:nvPr>
        </p:nvSpPr>
        <p:spPr>
          <a:xfrm>
            <a:off x="457200" y="971550"/>
            <a:ext cx="3734100" cy="3394500"/>
          </a:xfrm>
          <a:prstGeom prst="rect">
            <a:avLst/>
          </a:prstGeom>
          <a:noFill/>
          <a:ln>
            <a:noFill/>
          </a:ln>
        </p:spPr>
        <p:txBody>
          <a:bodyPr spcFirstLastPara="1" wrap="square" lIns="81625" tIns="40800" rIns="81625" bIns="408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You can view the Control Center </a:t>
            </a:r>
            <a:br>
              <a:rPr lang="en" sz="1800">
                <a:solidFill>
                  <a:schemeClr val="dk1"/>
                </a:solidFill>
              </a:rPr>
            </a:br>
            <a:r>
              <a:rPr lang="en" sz="1800">
                <a:solidFill>
                  <a:schemeClr val="dk1"/>
                </a:solidFill>
              </a:rPr>
              <a:t>by clicking on </a:t>
            </a:r>
            <a:r>
              <a:rPr lang="en" sz="1800" b="1"/>
              <a:t>Admin</a:t>
            </a:r>
            <a:r>
              <a:rPr lang="en" sz="1800">
                <a:solidFill>
                  <a:schemeClr val="dk1"/>
                </a:solidFill>
              </a:rPr>
              <a:t> and then clicking </a:t>
            </a:r>
            <a:r>
              <a:rPr lang="en" sz="1800" b="1"/>
              <a:t>System Health</a:t>
            </a:r>
            <a:r>
              <a:rPr lang="en" sz="1800">
                <a:solidFill>
                  <a:schemeClr val="dk1"/>
                </a:solidFill>
              </a:rPr>
              <a:t>.</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p>
          <a:p>
            <a:pPr marL="0" lvl="0" indent="0" algn="l" rtl="0">
              <a:lnSpc>
                <a:spcPct val="115000"/>
              </a:lnSpc>
              <a:spcBef>
                <a:spcPts val="0"/>
              </a:spcBef>
              <a:spcAft>
                <a:spcPts val="0"/>
              </a:spcAft>
              <a:buClr>
                <a:schemeClr val="dk1"/>
              </a:buClr>
              <a:buSzPts val="1100"/>
              <a:buFont typeface="Arial"/>
              <a:buNone/>
            </a:pPr>
            <a:r>
              <a:rPr lang="en" sz="1800"/>
              <a:t>Explore the different reports there about usage, alerts, and cluster health.</a:t>
            </a:r>
            <a:endParaRPr sz="1800"/>
          </a:p>
        </p:txBody>
      </p:sp>
      <p:pic>
        <p:nvPicPr>
          <p:cNvPr id="585" name="Google Shape;585;p54" descr="Screen Shot 2016-09-28 at 2.50.14 PM.png"/>
          <p:cNvPicPr preferRelativeResize="0"/>
          <p:nvPr/>
        </p:nvPicPr>
        <p:blipFill rotWithShape="1">
          <a:blip r:embed="rId3">
            <a:alphaModFix/>
          </a:blip>
          <a:srcRect/>
          <a:stretch/>
        </p:blipFill>
        <p:spPr>
          <a:xfrm>
            <a:off x="4033275" y="1444875"/>
            <a:ext cx="4831276" cy="3087974"/>
          </a:xfrm>
          <a:prstGeom prst="rect">
            <a:avLst/>
          </a:prstGeom>
          <a:noFill/>
          <a:ln w="9525" cap="flat" cmpd="sng">
            <a:solidFill>
              <a:srgbClr val="666666"/>
            </a:solidFill>
            <a:prstDash val="solid"/>
            <a:round/>
            <a:headEnd type="none" w="sm" len="sm"/>
            <a:tailEnd type="none" w="sm" len="sm"/>
          </a:ln>
        </p:spPr>
      </p:pic>
      <p:pic>
        <p:nvPicPr>
          <p:cNvPr id="586" name="Google Shape;586;p54"/>
          <p:cNvPicPr preferRelativeResize="0"/>
          <p:nvPr/>
        </p:nvPicPr>
        <p:blipFill rotWithShape="1">
          <a:blip r:embed="rId4">
            <a:alphaModFix/>
          </a:blip>
          <a:srcRect l="23663" r="26778"/>
          <a:stretch/>
        </p:blipFill>
        <p:spPr>
          <a:xfrm>
            <a:off x="4033274" y="1444875"/>
            <a:ext cx="4831276" cy="356475"/>
          </a:xfrm>
          <a:prstGeom prst="rect">
            <a:avLst/>
          </a:prstGeom>
          <a:noFill/>
          <a:ln>
            <a:noFill/>
          </a:ln>
        </p:spPr>
      </p:pic>
      <p:sp>
        <p:nvSpPr>
          <p:cNvPr id="587" name="Google Shape;587;p54"/>
          <p:cNvSpPr/>
          <p:nvPr/>
        </p:nvSpPr>
        <p:spPr>
          <a:xfrm>
            <a:off x="7849450" y="1416713"/>
            <a:ext cx="545400" cy="4128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54"/>
          <p:cNvSpPr/>
          <p:nvPr/>
        </p:nvSpPr>
        <p:spPr>
          <a:xfrm>
            <a:off x="5962450" y="1749700"/>
            <a:ext cx="769500" cy="283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a:latin typeface="Helvetica Neue"/>
                <a:ea typeface="Helvetica Neue"/>
                <a:cs typeface="Helvetica Neue"/>
                <a:sym typeface="Helvetica Neue"/>
              </a:rPr>
              <a:t>Saving your database</a:t>
            </a:r>
            <a:endParaRPr sz="26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 sz="2600" b="1" u="none" strike="noStrike" cap="none">
                <a:solidFill>
                  <a:schemeClr val="dk1"/>
                </a:solidFill>
                <a:latin typeface="Helvetica Neue"/>
                <a:ea typeface="Helvetica Neue"/>
                <a:cs typeface="Helvetica Neue"/>
                <a:sym typeface="Helvetica Neue"/>
              </a:rPr>
              <a:t>Snapshots and Backups</a:t>
            </a:r>
            <a:endParaRPr sz="2600" b="1" u="none" strike="noStrike" cap="none">
              <a:solidFill>
                <a:schemeClr val="dk1"/>
              </a:solidFill>
              <a:latin typeface="Helvetica Neue"/>
              <a:ea typeface="Helvetica Neue"/>
              <a:cs typeface="Helvetica Neue"/>
              <a:sym typeface="Helvetica Neue"/>
            </a:endParaRPr>
          </a:p>
        </p:txBody>
      </p:sp>
      <p:sp>
        <p:nvSpPr>
          <p:cNvPr id="512" name="Google Shape;512;p56"/>
          <p:cNvSpPr txBox="1"/>
          <p:nvPr/>
        </p:nvSpPr>
        <p:spPr>
          <a:xfrm>
            <a:off x="588283" y="904643"/>
            <a:ext cx="8098386" cy="49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b="0" i="0" u="none" strike="noStrike" cap="none">
                <a:solidFill>
                  <a:schemeClr val="dk1"/>
                </a:solidFill>
                <a:latin typeface="Helvetica Neue"/>
                <a:ea typeface="Helvetica Neue"/>
                <a:cs typeface="Helvetica Neue"/>
                <a:sym typeface="Helvetica Neue"/>
              </a:rPr>
              <a:t>ThoughtSpot can save your work using snapshots and backups. </a:t>
            </a:r>
            <a:r>
              <a:rPr lang="en" sz="1800" b="0" i="0" u="none" strike="noStrike" cap="none">
                <a:solidFill>
                  <a:srgbClr val="000000"/>
                </a:solidFill>
                <a:latin typeface="Helvetica Neue"/>
                <a:ea typeface="Helvetica Neue"/>
                <a:cs typeface="Helvetica Neue"/>
                <a:sym typeface="Helvetica Neue"/>
              </a:rPr>
              <a:t>Consider doing a snapshot or backup before or after any major changes, not just periodically.</a:t>
            </a:r>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513" name="Google Shape;513;p56"/>
          <p:cNvSpPr txBox="1"/>
          <p:nvPr/>
        </p:nvSpPr>
        <p:spPr>
          <a:xfrm>
            <a:off x="588283" y="1426493"/>
            <a:ext cx="7652894" cy="73832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514" name="Google Shape;514;p56"/>
          <p:cNvSpPr txBox="1"/>
          <p:nvPr/>
        </p:nvSpPr>
        <p:spPr>
          <a:xfrm>
            <a:off x="588283" y="2015007"/>
            <a:ext cx="3867150" cy="2927383"/>
          </a:xfrm>
          <a:prstGeom prst="rect">
            <a:avLst/>
          </a:prstGeom>
          <a:noFill/>
          <a:ln w="9525" cap="flat" cmpd="sng">
            <a:solidFill>
              <a:srgbClr val="7F7F7F"/>
            </a:solidFill>
            <a:prstDash val="dash"/>
            <a:round/>
            <a:headEnd type="none" w="sm" len="sm"/>
            <a:tailEnd type="none" w="sm" len="sm"/>
          </a:ln>
        </p:spPr>
        <p:txBody>
          <a:bodyPr spcFirstLastPara="1" wrap="square" lIns="81625" tIns="40800" rIns="81625" bIns="40800" anchor="t" anchorCtr="0">
            <a:normAutofit lnSpcReduction="10000"/>
          </a:bodyPr>
          <a:lstStyle/>
          <a:p>
            <a:pPr marL="0" marR="0" lvl="0" indent="0" algn="ctr" rtl="0">
              <a:lnSpc>
                <a:spcPct val="100000"/>
              </a:lnSpc>
              <a:spcBef>
                <a:spcPts val="0"/>
              </a:spcBef>
              <a:spcAft>
                <a:spcPts val="0"/>
              </a:spcAft>
              <a:buClr>
                <a:schemeClr val="dk1"/>
              </a:buClr>
              <a:buSzPts val="1800"/>
              <a:buFont typeface="Arial"/>
              <a:buNone/>
            </a:pPr>
            <a:r>
              <a:rPr lang="en" sz="1800" b="0" i="0" u="sng" strike="noStrike" cap="none" dirty="0">
                <a:solidFill>
                  <a:schemeClr val="dk1"/>
                </a:solidFill>
                <a:latin typeface="Helvetica Neue"/>
                <a:ea typeface="Helvetica Neue"/>
                <a:cs typeface="Helvetica Neue"/>
                <a:sym typeface="Helvetica Neue"/>
              </a:rPr>
              <a:t>Snapshots</a:t>
            </a:r>
            <a:endParaRPr lang="en-US" sz="1800" b="0" i="0" u="sng" strike="noStrike" cap="none" dirty="0">
              <a:solidFill>
                <a:schemeClr val="dk1"/>
              </a:solidFill>
              <a:latin typeface="Helvetica Neue"/>
              <a:ea typeface="Helvetica Neue"/>
              <a:cs typeface="Helvetica Neue"/>
              <a:sym typeface="Helvetica Neue"/>
            </a:endParaRPr>
          </a:p>
          <a:p>
            <a:pPr marL="215900" indent="-215900">
              <a:lnSpc>
                <a:spcPct val="110000"/>
              </a:lnSpc>
              <a:buClr>
                <a:schemeClr val="dk1"/>
              </a:buClr>
              <a:buSzPts val="1100"/>
              <a:buFont typeface="Arial"/>
              <a:buChar char="•"/>
            </a:pPr>
            <a:r>
              <a:rPr lang="en-US" sz="1800" dirty="0">
                <a:solidFill>
                  <a:schemeClr val="dk1"/>
                </a:solidFill>
                <a:latin typeface="Helvetica Neue"/>
                <a:ea typeface="Helvetica Neue"/>
                <a:cs typeface="Helvetica Neue"/>
                <a:sym typeface="Helvetica Neue"/>
              </a:rPr>
              <a:t>Purpose is to restore cluster to particular point in time</a:t>
            </a:r>
            <a:endParaRPr sz="1800" dirty="0">
              <a:solidFill>
                <a:schemeClr val="dk1"/>
              </a:solidFill>
              <a:latin typeface="Helvetica Neue"/>
              <a:ea typeface="Helvetica Neue"/>
              <a:cs typeface="Helvetica Neue"/>
              <a:sym typeface="Helvetica Neue"/>
            </a:endParaRPr>
          </a:p>
          <a:p>
            <a:pPr marL="215900" indent="-215900">
              <a:lnSpc>
                <a:spcPct val="110000"/>
              </a:lnSpc>
              <a:buClr>
                <a:schemeClr val="dk1"/>
              </a:buClr>
              <a:buSzPts val="1100"/>
              <a:buFont typeface="Arial"/>
              <a:buChar char="•"/>
            </a:pPr>
            <a:r>
              <a:rPr lang="en" sz="1800" dirty="0">
                <a:solidFill>
                  <a:schemeClr val="dk1"/>
                </a:solidFill>
                <a:latin typeface="Helvetica Neue"/>
                <a:ea typeface="Helvetica Neue"/>
                <a:cs typeface="Helvetica Neue"/>
                <a:sym typeface="Helvetica Neue"/>
              </a:rPr>
              <a:t>Very fast (couple of minutes)</a:t>
            </a:r>
            <a:endParaRPr lang="en-US" sz="1800" dirty="0">
              <a:solidFill>
                <a:schemeClr val="dk1"/>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dirty="0">
                <a:solidFill>
                  <a:schemeClr val="dk1"/>
                </a:solidFill>
                <a:latin typeface="Helvetica Neue"/>
                <a:ea typeface="Helvetica Neue"/>
                <a:cs typeface="Helvetica Neue"/>
                <a:sym typeface="Helvetica Neue"/>
              </a:rPr>
              <a:t>Potential to impact </a:t>
            </a:r>
            <a:r>
              <a:rPr lang="en" sz="1800" b="0" i="0" u="none" strike="noStrike" cap="none" dirty="0">
                <a:solidFill>
                  <a:schemeClr val="dk1"/>
                </a:solidFill>
                <a:latin typeface="Helvetica Neue"/>
                <a:ea typeface="Helvetica Neue"/>
                <a:cs typeface="Helvetica Neue"/>
                <a:sym typeface="Helvetica Neue"/>
              </a:rPr>
              <a:t>users since they cannot save during snapshots</a:t>
            </a:r>
            <a:endParaRPr sz="1800" b="0" i="0" u="none" strike="noStrike" cap="none" dirty="0">
              <a:solidFill>
                <a:schemeClr val="dk1"/>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b="0" i="0" u="none" strike="noStrike" cap="none" dirty="0">
                <a:solidFill>
                  <a:schemeClr val="dk1"/>
                </a:solidFill>
                <a:latin typeface="Helvetica Neue"/>
                <a:ea typeface="Helvetica Neue"/>
                <a:cs typeface="Helvetica Neue"/>
                <a:sym typeface="Helvetica Neue"/>
              </a:rPr>
              <a:t>Subject to loss after upgrade or disk failure</a:t>
            </a:r>
            <a:endParaRPr lang="en-US" sz="1800" b="0" i="0" u="none" strike="noStrike" cap="none" dirty="0">
              <a:solidFill>
                <a:schemeClr val="dk1"/>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US" sz="1800" dirty="0">
                <a:solidFill>
                  <a:schemeClr val="dk1"/>
                </a:solidFill>
                <a:latin typeface="Helvetica Neue"/>
                <a:ea typeface="Helvetica Neue"/>
                <a:cs typeface="Helvetica Neue"/>
                <a:sym typeface="Helvetica Neue"/>
              </a:rPr>
              <a:t>Stored in HDFS</a:t>
            </a:r>
            <a:endParaRPr dirty="0"/>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Helvetica Neue Light"/>
              <a:ea typeface="Helvetica Neue Light"/>
              <a:cs typeface="Helvetica Neue Light"/>
              <a:sym typeface="Helvetica Neue Light"/>
            </a:endParaRPr>
          </a:p>
        </p:txBody>
      </p:sp>
      <p:sp>
        <p:nvSpPr>
          <p:cNvPr id="515" name="Google Shape;515;p56"/>
          <p:cNvSpPr txBox="1"/>
          <p:nvPr/>
        </p:nvSpPr>
        <p:spPr>
          <a:xfrm>
            <a:off x="4752133" y="2015007"/>
            <a:ext cx="3867150" cy="2927383"/>
          </a:xfrm>
          <a:prstGeom prst="rect">
            <a:avLst/>
          </a:prstGeom>
          <a:noFill/>
          <a:ln w="9525" cap="flat" cmpd="sng">
            <a:solidFill>
              <a:srgbClr val="7F7F7F"/>
            </a:solidFill>
            <a:prstDash val="dash"/>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800" b="0" i="0" u="sng" strike="noStrike" cap="none" dirty="0">
                <a:solidFill>
                  <a:srgbClr val="000000"/>
                </a:solidFill>
                <a:latin typeface="Helvetica Neue"/>
                <a:ea typeface="Helvetica Neue"/>
                <a:cs typeface="Helvetica Neue"/>
                <a:sym typeface="Helvetica Neue"/>
              </a:rPr>
              <a:t>Backups</a:t>
            </a:r>
            <a:endParaRPr sz="1800" b="0" i="0" u="sng"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endParaRPr sz="500" b="0" i="0" u="none" strike="noStrike" cap="none" dirty="0">
              <a:solidFill>
                <a:srgbClr val="000000"/>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b="0" i="0" u="none" strike="noStrike" cap="none" dirty="0">
                <a:solidFill>
                  <a:schemeClr val="dk1"/>
                </a:solidFill>
                <a:latin typeface="Helvetica Neue"/>
                <a:ea typeface="Helvetica Neue"/>
                <a:cs typeface="Helvetica Neue"/>
                <a:sym typeface="Helvetica Neue"/>
              </a:rPr>
              <a:t>Materialized snapshots</a:t>
            </a:r>
            <a:endParaRPr sz="1800" b="0" i="0" u="none" strike="noStrike" cap="none" dirty="0">
              <a:solidFill>
                <a:srgbClr val="000000"/>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b="0" i="0" u="none" strike="noStrike" cap="none" dirty="0">
                <a:solidFill>
                  <a:schemeClr val="dk1"/>
                </a:solidFill>
                <a:latin typeface="Helvetica Neue"/>
                <a:ea typeface="Helvetica Neue"/>
                <a:cs typeface="Helvetica Neue"/>
                <a:sym typeface="Helvetica Neue"/>
              </a:rPr>
              <a:t>Slower due to I/O</a:t>
            </a:r>
            <a:endParaRPr sz="1800" b="0" i="0" u="none" strike="noStrike" cap="none" dirty="0">
              <a:solidFill>
                <a:srgbClr val="000000"/>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b="0" i="0" u="none" strike="noStrike" cap="none" dirty="0">
                <a:solidFill>
                  <a:schemeClr val="dk1"/>
                </a:solidFill>
                <a:latin typeface="Helvetica Neue"/>
                <a:ea typeface="Helvetica Neue"/>
                <a:cs typeface="Helvetica Neue"/>
                <a:sym typeface="Helvetica Neue"/>
              </a:rPr>
              <a:t>Does not impact users</a:t>
            </a:r>
            <a:endParaRPr sz="1800" b="0" i="0" u="none" strike="noStrike" cap="none" dirty="0">
              <a:solidFill>
                <a:srgbClr val="000000"/>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b="0" i="0" u="none" strike="noStrike" cap="none" dirty="0">
                <a:solidFill>
                  <a:schemeClr val="dk1"/>
                </a:solidFill>
                <a:latin typeface="Helvetica Neue"/>
                <a:ea typeface="Helvetica Neue"/>
                <a:cs typeface="Helvetica Neue"/>
                <a:sym typeface="Helvetica Neue"/>
              </a:rPr>
              <a:t>Can restore after upgrade or on another cluster</a:t>
            </a:r>
            <a:endParaRPr sz="1800" b="0" i="0" u="none" strike="noStrike" cap="none" dirty="0">
              <a:solidFill>
                <a:srgbClr val="000000"/>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 sz="1800" b="0" i="0" u="none" strike="noStrike" cap="none" dirty="0">
                <a:solidFill>
                  <a:schemeClr val="dk1"/>
                </a:solidFill>
                <a:latin typeface="Helvetica Neue"/>
                <a:ea typeface="Helvetica Neue"/>
                <a:cs typeface="Helvetica Neue"/>
                <a:sym typeface="Helvetica Neue"/>
              </a:rPr>
              <a:t>3 types: Full, lightweight, </a:t>
            </a:r>
            <a:r>
              <a:rPr lang="en" sz="1800" b="0" i="0" u="none" strike="noStrike" cap="none" dirty="0" err="1">
                <a:solidFill>
                  <a:schemeClr val="dk1"/>
                </a:solidFill>
                <a:latin typeface="Helvetica Neue"/>
                <a:ea typeface="Helvetica Neue"/>
                <a:cs typeface="Helvetica Neue"/>
                <a:sym typeface="Helvetica Neue"/>
              </a:rPr>
              <a:t>dataless</a:t>
            </a:r>
            <a:endParaRPr lang="en-US" sz="1800" dirty="0">
              <a:solidFill>
                <a:schemeClr val="dk1"/>
              </a:solidFill>
              <a:latin typeface="Helvetica Neue"/>
              <a:ea typeface="Helvetica Neue"/>
              <a:cs typeface="Helvetica Neue"/>
              <a:sym typeface="Helvetica Neue"/>
            </a:endParaRPr>
          </a:p>
          <a:p>
            <a:pPr marL="215900" marR="0" lvl="0" indent="-215900" algn="l" rtl="0">
              <a:lnSpc>
                <a:spcPct val="110000"/>
              </a:lnSpc>
              <a:spcBef>
                <a:spcPts val="0"/>
              </a:spcBef>
              <a:spcAft>
                <a:spcPts val="0"/>
              </a:spcAft>
              <a:buClr>
                <a:schemeClr val="dk1"/>
              </a:buClr>
              <a:buSzPts val="1100"/>
              <a:buFont typeface="Arial"/>
              <a:buChar char="•"/>
            </a:pPr>
            <a:r>
              <a:rPr lang="en-US" sz="1800" dirty="0">
                <a:solidFill>
                  <a:schemeClr val="dk1"/>
                </a:solidFill>
                <a:latin typeface="Helvetica Neue"/>
                <a:ea typeface="Helvetica Neue"/>
                <a:cs typeface="Helvetica Neue"/>
                <a:sym typeface="Helvetica Neue"/>
              </a:rPr>
              <a:t>Stored outside the cluster on either local or NAS disk</a:t>
            </a:r>
            <a:endParaRPr lang="en-US" sz="1800" dirty="0">
              <a:latin typeface="Helvetica Neue"/>
              <a:ea typeface="Helvetica Neue"/>
              <a:cs typeface="Helvetica Neue"/>
              <a:sym typeface="Helvetica Neue"/>
            </a:endParaRPr>
          </a:p>
          <a:p>
            <a:pPr marL="0" marR="0" lvl="0" indent="0" algn="l" rtl="0">
              <a:lnSpc>
                <a:spcPct val="110000"/>
              </a:lnSpc>
              <a:spcBef>
                <a:spcPts val="0"/>
              </a:spcBef>
              <a:spcAft>
                <a:spcPts val="0"/>
              </a:spcAft>
              <a:buNone/>
            </a:pPr>
            <a:endParaRPr sz="1800" b="0" i="0" u="none" strike="noStrike" cap="none" dirty="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6076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solidFill>
                  <a:schemeClr val="dk1"/>
                </a:solidFill>
              </a:rPr>
              <a:t>Constraint: Primary Key</a:t>
            </a:r>
            <a:endParaRPr/>
          </a:p>
        </p:txBody>
      </p:sp>
      <p:sp>
        <p:nvSpPr>
          <p:cNvPr id="296" name="Google Shape;296;p22"/>
          <p:cNvSpPr txBox="1">
            <a:spLocks noGrp="1"/>
          </p:cNvSpPr>
          <p:nvPr>
            <p:ph type="body" idx="1"/>
          </p:nvPr>
        </p:nvSpPr>
        <p:spPr>
          <a:xfrm>
            <a:off x="304800" y="948525"/>
            <a:ext cx="41022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50000"/>
              </a:lnSpc>
              <a:spcBef>
                <a:spcPts val="320"/>
              </a:spcBef>
              <a:spcAft>
                <a:spcPts val="0"/>
              </a:spcAft>
              <a:buSzPts val="1800"/>
              <a:buFont typeface="Helvetica Neue Light"/>
              <a:buChar char="●"/>
            </a:pPr>
            <a:r>
              <a:rPr lang="en" sz="1800">
                <a:latin typeface="Helvetica Neue Light"/>
                <a:ea typeface="Helvetica Neue Light"/>
                <a:cs typeface="Helvetica Neue Light"/>
                <a:sym typeface="Helvetica Neue Light"/>
              </a:rPr>
              <a:t>Uniquely identifies a row</a:t>
            </a:r>
            <a:endParaRPr sz="1800">
              <a:latin typeface="Helvetica Neue Light"/>
              <a:ea typeface="Helvetica Neue Light"/>
              <a:cs typeface="Helvetica Neue Light"/>
              <a:sym typeface="Helvetica Neue Light"/>
            </a:endParaRPr>
          </a:p>
          <a:p>
            <a:pPr marL="457200" lvl="0" indent="-342900" algn="l" rtl="0">
              <a:lnSpc>
                <a:spcPct val="150000"/>
              </a:lnSpc>
              <a:spcBef>
                <a:spcPts val="320"/>
              </a:spcBef>
              <a:spcAft>
                <a:spcPts val="0"/>
              </a:spcAft>
              <a:buSzPts val="1800"/>
              <a:buChar char="●"/>
            </a:pPr>
            <a:r>
              <a:rPr lang="en" sz="1800">
                <a:latin typeface="Helvetica Neue Light"/>
                <a:ea typeface="Helvetica Neue Light"/>
                <a:cs typeface="Helvetica Neue Light"/>
                <a:sym typeface="Helvetica Neue Light"/>
              </a:rPr>
              <a:t>Can be multiple columns</a:t>
            </a:r>
            <a:br>
              <a:rPr lang="en" sz="1800"/>
            </a:br>
            <a:endParaRPr sz="1800"/>
          </a:p>
          <a:p>
            <a:pPr marL="0" lvl="0" indent="0" algn="l" rtl="0">
              <a:lnSpc>
                <a:spcPct val="100000"/>
              </a:lnSpc>
              <a:spcBef>
                <a:spcPts val="320"/>
              </a:spcBef>
              <a:spcAft>
                <a:spcPts val="0"/>
              </a:spcAft>
              <a:buSzPts val="1600"/>
              <a:buNone/>
            </a:pPr>
            <a:endParaRPr sz="1800"/>
          </a:p>
        </p:txBody>
      </p:sp>
      <p:pic>
        <p:nvPicPr>
          <p:cNvPr id="297" name="Google Shape;297;p22"/>
          <p:cNvPicPr preferRelativeResize="0"/>
          <p:nvPr/>
        </p:nvPicPr>
        <p:blipFill rotWithShape="1">
          <a:blip r:embed="rId3">
            <a:alphaModFix/>
          </a:blip>
          <a:srcRect/>
          <a:stretch/>
        </p:blipFill>
        <p:spPr>
          <a:xfrm>
            <a:off x="1403107" y="1998618"/>
            <a:ext cx="6408482" cy="2915847"/>
          </a:xfrm>
          <a:prstGeom prst="rect">
            <a:avLst/>
          </a:prstGeom>
          <a:noFill/>
          <a:ln w="9525" cap="flat" cmpd="sng">
            <a:solidFill>
              <a:srgbClr val="7F7F7F"/>
            </a:solidFill>
            <a:prstDash val="solid"/>
            <a:round/>
            <a:headEnd type="none" w="sm" len="sm"/>
            <a:tailEnd type="none" w="sm" len="sm"/>
          </a:ln>
        </p:spPr>
      </p:pic>
    </p:spTree>
    <p:extLst>
      <p:ext uri="{BB962C8B-B14F-4D97-AF65-F5344CB8AC3E}">
        <p14:creationId xmlns:p14="http://schemas.microsoft.com/office/powerpoint/2010/main" val="1762184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7"/>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 sz="2600" b="0" i="0" u="none" strike="noStrike" cap="none">
                <a:solidFill>
                  <a:schemeClr val="dk1"/>
                </a:solidFill>
                <a:latin typeface="Arial"/>
                <a:ea typeface="Arial"/>
                <a:cs typeface="Arial"/>
                <a:sym typeface="Arial"/>
              </a:rPr>
              <a:t>Create a snapshot and backup</a:t>
            </a:r>
            <a:endParaRPr sz="2600" b="0" i="0" u="none" strike="noStrike" cap="none">
              <a:solidFill>
                <a:schemeClr val="dk1"/>
              </a:solidFill>
              <a:latin typeface="Arial"/>
              <a:ea typeface="Arial"/>
              <a:cs typeface="Arial"/>
              <a:sym typeface="Arial"/>
            </a:endParaRPr>
          </a:p>
        </p:txBody>
      </p:sp>
      <p:sp>
        <p:nvSpPr>
          <p:cNvPr id="608" name="Google Shape;608;p57"/>
          <p:cNvSpPr txBox="1">
            <a:spLocks noGrp="1"/>
          </p:cNvSpPr>
          <p:nvPr>
            <p:ph type="body" idx="1"/>
          </p:nvPr>
        </p:nvSpPr>
        <p:spPr>
          <a:xfrm>
            <a:off x="512323" y="1013883"/>
            <a:ext cx="8191500" cy="339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First, create a snapshot:</a:t>
            </a:r>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Courier New"/>
                <a:ea typeface="Courier New"/>
                <a:cs typeface="Courier New"/>
                <a:sym typeface="Courier New"/>
              </a:rPr>
              <a:t>$ tscli snapshot create training “Snapshot to save training model and data.” 1</a:t>
            </a:r>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Courier New"/>
                <a:ea typeface="Courier New"/>
                <a:cs typeface="Courier New"/>
                <a:sym typeface="Courier New"/>
              </a:rPr>
              <a:t>$ tscli snapshot ls </a:t>
            </a:r>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View the snapshots and see how large different backups will be.</a:t>
            </a:r>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Create a backup from the snapshot:</a:t>
            </a:r>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Courier New"/>
                <a:ea typeface="Courier New"/>
                <a:cs typeface="Courier New"/>
                <a:sym typeface="Courier New"/>
              </a:rPr>
              <a:t>$ tscli backup create training ./training</a:t>
            </a:r>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Monitor progress.  You should see a success message.</a:t>
            </a:r>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To see the size of the backup folder: </a:t>
            </a:r>
            <a:r>
              <a:rPr lang="en" sz="1800" b="0" i="0" u="none" strike="noStrike" cap="none">
                <a:solidFill>
                  <a:schemeClr val="dk1"/>
                </a:solidFill>
                <a:latin typeface="Courier New"/>
                <a:ea typeface="Courier New"/>
                <a:cs typeface="Courier New"/>
                <a:sym typeface="Courier New"/>
              </a:rPr>
              <a:t>$ du –sh ./training</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0"/>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 dirty="0">
                <a:latin typeface="Helvetica Neue"/>
                <a:ea typeface="Helvetica Neue"/>
                <a:cs typeface="Helvetica Neue"/>
                <a:sym typeface="Helvetica Neue"/>
              </a:rPr>
              <a:t>Toolkit</a:t>
            </a:r>
            <a:endParaRPr sz="26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Most basic tools for working with CSV files</a:t>
            </a:r>
            <a:endParaRPr/>
          </a:p>
        </p:txBody>
      </p:sp>
      <p:sp>
        <p:nvSpPr>
          <p:cNvPr id="630" name="Google Shape;630;p61"/>
          <p:cNvSpPr txBox="1">
            <a:spLocks noGrp="1"/>
          </p:cNvSpPr>
          <p:nvPr>
            <p:ph type="body" idx="1"/>
          </p:nvPr>
        </p:nvSpPr>
        <p:spPr>
          <a:xfrm>
            <a:off x="422375" y="1249375"/>
            <a:ext cx="8185500" cy="24939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Char char="●"/>
            </a:pPr>
            <a:r>
              <a:rPr lang="en" sz="1800"/>
              <a:t>Text editor </a:t>
            </a:r>
            <a:br>
              <a:rPr lang="en" sz="1800"/>
            </a:br>
            <a:br>
              <a:rPr lang="en" sz="1800"/>
            </a:br>
            <a:r>
              <a:rPr lang="en" sz="1800"/>
              <a:t>(</a:t>
            </a:r>
            <a:r>
              <a:rPr lang="en" sz="1800" u="sng">
                <a:solidFill>
                  <a:schemeClr val="hlink"/>
                </a:solidFill>
                <a:hlinkClick r:id="rId3"/>
              </a:rPr>
              <a:t>VSCode</a:t>
            </a:r>
            <a:r>
              <a:rPr lang="en" sz="1800"/>
              <a:t>, </a:t>
            </a:r>
            <a:r>
              <a:rPr lang="en" sz="1800" u="sng">
                <a:solidFill>
                  <a:schemeClr val="hlink"/>
                </a:solidFill>
                <a:hlinkClick r:id="rId4"/>
              </a:rPr>
              <a:t>BBEdit</a:t>
            </a:r>
            <a:r>
              <a:rPr lang="en" sz="1800"/>
              <a:t>, </a:t>
            </a:r>
            <a:r>
              <a:rPr lang="en" sz="1800" u="sng">
                <a:solidFill>
                  <a:schemeClr val="hlink"/>
                </a:solidFill>
                <a:hlinkClick r:id="rId5"/>
              </a:rPr>
              <a:t>Atom</a:t>
            </a:r>
            <a:r>
              <a:rPr lang="en" sz="1800"/>
              <a:t>, </a:t>
            </a:r>
            <a:br>
              <a:rPr lang="en" sz="1800"/>
            </a:br>
            <a:r>
              <a:rPr lang="en" sz="1800" u="sng">
                <a:solidFill>
                  <a:schemeClr val="hlink"/>
                </a:solidFill>
                <a:hlinkClick r:id="rId6"/>
              </a:rPr>
              <a:t>Sublime Text</a:t>
            </a:r>
            <a:r>
              <a:rPr lang="en" sz="1800"/>
              <a:t>, </a:t>
            </a:r>
            <a:r>
              <a:rPr lang="en" sz="1800" u="sng">
                <a:solidFill>
                  <a:schemeClr val="hlink"/>
                </a:solidFill>
                <a:hlinkClick r:id="rId7"/>
              </a:rPr>
              <a:t>TextWrangler</a:t>
            </a:r>
            <a:r>
              <a:rPr lang="en" sz="1800"/>
              <a:t>, </a:t>
            </a:r>
            <a:br>
              <a:rPr lang="en" sz="1800"/>
            </a:br>
            <a:r>
              <a:rPr lang="en" sz="1800"/>
              <a:t>or similar)</a:t>
            </a:r>
            <a:br>
              <a:rPr lang="en" sz="1800"/>
            </a:br>
            <a:endParaRPr sz="1800"/>
          </a:p>
        </p:txBody>
      </p:sp>
      <p:pic>
        <p:nvPicPr>
          <p:cNvPr id="631" name="Google Shape;631;p61"/>
          <p:cNvPicPr preferRelativeResize="0"/>
          <p:nvPr/>
        </p:nvPicPr>
        <p:blipFill rotWithShape="1">
          <a:blip r:embed="rId8">
            <a:alphaModFix/>
          </a:blip>
          <a:srcRect/>
          <a:stretch/>
        </p:blipFill>
        <p:spPr>
          <a:xfrm>
            <a:off x="620025" y="3743275"/>
            <a:ext cx="3190875" cy="1047750"/>
          </a:xfrm>
          <a:prstGeom prst="rect">
            <a:avLst/>
          </a:prstGeom>
          <a:noFill/>
          <a:ln>
            <a:noFill/>
          </a:ln>
        </p:spPr>
      </p:pic>
      <p:pic>
        <p:nvPicPr>
          <p:cNvPr id="632" name="Google Shape;632;p61"/>
          <p:cNvPicPr preferRelativeResize="0"/>
          <p:nvPr/>
        </p:nvPicPr>
        <p:blipFill rotWithShape="1">
          <a:blip r:embed="rId9">
            <a:alphaModFix/>
          </a:blip>
          <a:srcRect b="51501"/>
          <a:stretch/>
        </p:blipFill>
        <p:spPr>
          <a:xfrm>
            <a:off x="4042400" y="3066375"/>
            <a:ext cx="4748251" cy="1724650"/>
          </a:xfrm>
          <a:prstGeom prst="rect">
            <a:avLst/>
          </a:prstGeom>
          <a:noFill/>
          <a:ln>
            <a:noFill/>
          </a:ln>
        </p:spPr>
      </p:pic>
      <p:pic>
        <p:nvPicPr>
          <p:cNvPr id="633" name="Google Shape;633;p61"/>
          <p:cNvPicPr preferRelativeResize="0"/>
          <p:nvPr/>
        </p:nvPicPr>
        <p:blipFill rotWithShape="1">
          <a:blip r:embed="rId10">
            <a:alphaModFix/>
          </a:blip>
          <a:srcRect/>
          <a:stretch/>
        </p:blipFill>
        <p:spPr>
          <a:xfrm>
            <a:off x="4042400" y="1447543"/>
            <a:ext cx="4748250" cy="1260657"/>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2"/>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Most basic tools for working with CSV files</a:t>
            </a:r>
            <a:endParaRPr/>
          </a:p>
        </p:txBody>
      </p:sp>
      <p:sp>
        <p:nvSpPr>
          <p:cNvPr id="639" name="Google Shape;639;p62"/>
          <p:cNvSpPr txBox="1">
            <a:spLocks noGrp="1"/>
          </p:cNvSpPr>
          <p:nvPr>
            <p:ph type="body" idx="1"/>
          </p:nvPr>
        </p:nvSpPr>
        <p:spPr>
          <a:xfrm>
            <a:off x="422375" y="1249375"/>
            <a:ext cx="8185500" cy="24939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Char char="●"/>
            </a:pPr>
            <a:r>
              <a:rPr lang="en" sz="1800"/>
              <a:t>Microsoft Excel</a:t>
            </a:r>
            <a:br>
              <a:rPr lang="en" sz="1800"/>
            </a:br>
            <a:br>
              <a:rPr lang="en" sz="1800"/>
            </a:br>
            <a:endParaRPr sz="1800"/>
          </a:p>
        </p:txBody>
      </p:sp>
      <p:pic>
        <p:nvPicPr>
          <p:cNvPr id="640" name="Google Shape;640;p62"/>
          <p:cNvPicPr preferRelativeResize="0"/>
          <p:nvPr/>
        </p:nvPicPr>
        <p:blipFill rotWithShape="1">
          <a:blip r:embed="rId3">
            <a:alphaModFix/>
          </a:blip>
          <a:srcRect/>
          <a:stretch/>
        </p:blipFill>
        <p:spPr>
          <a:xfrm>
            <a:off x="560073" y="2011850"/>
            <a:ext cx="8023851" cy="249390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3"/>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Linux commands</a:t>
            </a:r>
            <a:endParaRPr/>
          </a:p>
        </p:txBody>
      </p:sp>
      <p:sp>
        <p:nvSpPr>
          <p:cNvPr id="646" name="Google Shape;646;p63"/>
          <p:cNvSpPr txBox="1">
            <a:spLocks noGrp="1"/>
          </p:cNvSpPr>
          <p:nvPr>
            <p:ph type="body" idx="1"/>
          </p:nvPr>
        </p:nvSpPr>
        <p:spPr>
          <a:xfrm>
            <a:off x="296100" y="951925"/>
            <a:ext cx="8551800" cy="3394500"/>
          </a:xfrm>
          <a:prstGeom prst="rect">
            <a:avLst/>
          </a:prstGeom>
          <a:noFill/>
          <a:ln>
            <a:noFill/>
          </a:ln>
        </p:spPr>
        <p:txBody>
          <a:bodyPr spcFirstLastPara="1" wrap="square" lIns="81625" tIns="40800" rIns="81625" bIns="40800" anchor="t" anchorCtr="0">
            <a:noAutofit/>
          </a:bodyPr>
          <a:lstStyle/>
          <a:p>
            <a:pPr marL="0" marR="0" lvl="0" indent="0" algn="l" rtl="0">
              <a:lnSpc>
                <a:spcPct val="100000"/>
              </a:lnSpc>
              <a:spcBef>
                <a:spcPts val="480"/>
              </a:spcBef>
              <a:spcAft>
                <a:spcPts val="0"/>
              </a:spcAft>
              <a:buSzPts val="1600"/>
              <a:buNone/>
            </a:pPr>
            <a:endParaRPr sz="1800"/>
          </a:p>
          <a:p>
            <a:pPr marL="914400" lvl="1" indent="-342900" algn="l" rtl="0">
              <a:lnSpc>
                <a:spcPct val="100000"/>
              </a:lnSpc>
              <a:spcBef>
                <a:spcPts val="300"/>
              </a:spcBef>
              <a:spcAft>
                <a:spcPts val="0"/>
              </a:spcAft>
              <a:buSzPts val="1800"/>
              <a:buChar char="●"/>
            </a:pPr>
            <a:r>
              <a:rPr lang="en" sz="1800"/>
              <a:t>You might need the “dos2unix command” - but it’s rare</a:t>
            </a:r>
            <a:endParaRPr sz="1800"/>
          </a:p>
          <a:p>
            <a:pPr marL="457200" lvl="0" indent="0" algn="l" rtl="0">
              <a:lnSpc>
                <a:spcPct val="100000"/>
              </a:lnSpc>
              <a:spcBef>
                <a:spcPts val="320"/>
              </a:spcBef>
              <a:spcAft>
                <a:spcPts val="0"/>
              </a:spcAft>
              <a:buSzPts val="1600"/>
              <a:buNone/>
            </a:pPr>
            <a:endParaRPr sz="1800"/>
          </a:p>
          <a:p>
            <a:pPr marL="914400" lvl="1" indent="-342900" algn="l" rtl="0">
              <a:lnSpc>
                <a:spcPct val="100000"/>
              </a:lnSpc>
              <a:spcBef>
                <a:spcPts val="300"/>
              </a:spcBef>
              <a:spcAft>
                <a:spcPts val="0"/>
              </a:spcAft>
              <a:buSzPts val="1800"/>
              <a:buChar char="●"/>
            </a:pPr>
            <a:r>
              <a:rPr lang="en" sz="1800"/>
              <a:t>Use sed if you want to split a large file into multiple smaller files.</a:t>
            </a:r>
            <a:br>
              <a:rPr lang="en" sz="1800"/>
            </a:br>
            <a:endParaRPr sz="1800"/>
          </a:p>
          <a:p>
            <a:pPr marL="914400" lvl="0" indent="0" algn="l" rtl="0">
              <a:lnSpc>
                <a:spcPct val="100000"/>
              </a:lnSpc>
              <a:spcBef>
                <a:spcPts val="320"/>
              </a:spcBef>
              <a:spcAft>
                <a:spcPts val="0"/>
              </a:spcAft>
              <a:buSzPts val="1600"/>
              <a:buNone/>
            </a:pPr>
            <a:r>
              <a:rPr lang="en" sz="1800"/>
              <a:t>For example:</a:t>
            </a:r>
            <a:br>
              <a:rPr lang="en" sz="1800"/>
            </a:br>
            <a:br>
              <a:rPr lang="en" sz="1800"/>
            </a:br>
            <a:endParaRPr sz="1800"/>
          </a:p>
          <a:p>
            <a:pPr marL="914400" lvl="0" indent="0" algn="l" rtl="0">
              <a:lnSpc>
                <a:spcPct val="100000"/>
              </a:lnSpc>
              <a:spcBef>
                <a:spcPts val="0"/>
              </a:spcBef>
              <a:spcAft>
                <a:spcPts val="0"/>
              </a:spcAft>
              <a:buSzPts val="1600"/>
              <a:buNone/>
            </a:pPr>
            <a:r>
              <a:rPr lang="en" sz="1800">
                <a:latin typeface="Courier New"/>
                <a:ea typeface="Courier New"/>
                <a:cs typeface="Courier New"/>
                <a:sym typeface="Courier New"/>
              </a:rPr>
              <a:t>$ cat “$file” | sed -e ‘1 s/^\xef\xbb\xbf//’ | iconv -f CP1250 -t UTF-8 | tail -n +2 | tsload …</a:t>
            </a:r>
            <a:endParaRPr sz="18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4"/>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Linux “cut” command</a:t>
            </a:r>
            <a:endParaRPr/>
          </a:p>
        </p:txBody>
      </p:sp>
      <p:sp>
        <p:nvSpPr>
          <p:cNvPr id="652" name="Google Shape;652;p64"/>
          <p:cNvSpPr txBox="1">
            <a:spLocks noGrp="1"/>
          </p:cNvSpPr>
          <p:nvPr>
            <p:ph type="body" idx="1"/>
          </p:nvPr>
        </p:nvSpPr>
        <p:spPr>
          <a:xfrm>
            <a:off x="422375" y="1249375"/>
            <a:ext cx="8185500" cy="2493900"/>
          </a:xfrm>
          <a:prstGeom prst="rect">
            <a:avLst/>
          </a:prstGeom>
          <a:noFill/>
          <a:ln>
            <a:noFill/>
          </a:ln>
        </p:spPr>
        <p:txBody>
          <a:bodyPr spcFirstLastPara="1" wrap="square" lIns="81625" tIns="40800" rIns="81625" bIns="40800" anchor="t" anchorCtr="0">
            <a:noAutofit/>
          </a:bodyPr>
          <a:lstStyle/>
          <a:p>
            <a:pPr marL="457200" lvl="0" indent="-342900" algn="l" rtl="0">
              <a:lnSpc>
                <a:spcPct val="100000"/>
              </a:lnSpc>
              <a:spcBef>
                <a:spcPts val="320"/>
              </a:spcBef>
              <a:spcAft>
                <a:spcPts val="0"/>
              </a:spcAft>
              <a:buSzPts val="1800"/>
              <a:buChar char="●"/>
            </a:pPr>
            <a:r>
              <a:rPr lang="en" sz="1800"/>
              <a:t>Easy way to remove columns from a CSV data file.</a:t>
            </a:r>
            <a:br>
              <a:rPr lang="en" sz="1800"/>
            </a:br>
            <a:endParaRPr sz="1800"/>
          </a:p>
          <a:p>
            <a:pPr marL="457200" lvl="0" indent="-342900" algn="l" rtl="0">
              <a:lnSpc>
                <a:spcPct val="100000"/>
              </a:lnSpc>
              <a:spcBef>
                <a:spcPts val="0"/>
              </a:spcBef>
              <a:spcAft>
                <a:spcPts val="0"/>
              </a:spcAft>
              <a:buSzPts val="1800"/>
              <a:buChar char="●"/>
            </a:pPr>
            <a:r>
              <a:rPr lang="en" sz="1800"/>
              <a:t>This command creates a new file with just columns </a:t>
            </a:r>
            <a:br>
              <a:rPr lang="en" sz="1800"/>
            </a:br>
            <a:r>
              <a:rPr lang="en" sz="1800"/>
              <a:t>1, 2, 19, and 21 from the source file: </a:t>
            </a:r>
            <a:br>
              <a:rPr lang="en" sz="1800"/>
            </a:br>
            <a:br>
              <a:rPr lang="en" sz="1800"/>
            </a:br>
            <a:endParaRPr sz="1800"/>
          </a:p>
          <a:p>
            <a:pPr marL="914400" lvl="0" indent="0" algn="l" rtl="0">
              <a:lnSpc>
                <a:spcPct val="100000"/>
              </a:lnSpc>
              <a:spcBef>
                <a:spcPts val="0"/>
              </a:spcBef>
              <a:spcAft>
                <a:spcPts val="0"/>
              </a:spcAft>
              <a:buSzPts val="1600"/>
              <a:buNone/>
            </a:pPr>
            <a:r>
              <a:rPr lang="en" sz="1800">
                <a:solidFill>
                  <a:schemeClr val="dk1"/>
                </a:solidFill>
                <a:latin typeface="Courier New"/>
                <a:ea typeface="Courier New"/>
                <a:cs typeface="Courier New"/>
                <a:sym typeface="Courier New"/>
              </a:rPr>
              <a:t>$ cut -d'|' -f1,2,19,21 Date_Dimension_orig.csv &gt; Date_Dimension.csv</a:t>
            </a:r>
            <a:endParaRPr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6"/>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Public scripts and resources</a:t>
            </a:r>
            <a:endParaRPr/>
          </a:p>
        </p:txBody>
      </p:sp>
      <p:sp>
        <p:nvSpPr>
          <p:cNvPr id="668" name="Google Shape;668;p66"/>
          <p:cNvSpPr txBox="1"/>
          <p:nvPr/>
        </p:nvSpPr>
        <p:spPr>
          <a:xfrm>
            <a:off x="384925" y="929325"/>
            <a:ext cx="5885400" cy="708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sng" strike="noStrike" cap="none">
                <a:solidFill>
                  <a:schemeClr val="hlink"/>
                </a:solidFill>
                <a:latin typeface="Helvetica Neue"/>
                <a:ea typeface="Helvetica Neue"/>
                <a:cs typeface="Helvetica Neue"/>
                <a:sym typeface="Helvetica Neue"/>
                <a:hlinkClick r:id="rId3"/>
              </a:rPr>
              <a:t>https://github.com/thoughtspot/community-tools</a:t>
            </a:r>
            <a:endParaRPr sz="1800" b="0" i="0" u="none" strike="noStrike" cap="none">
              <a:solidFill>
                <a:srgbClr val="000000"/>
              </a:solidFill>
              <a:latin typeface="Helvetica Neue"/>
              <a:ea typeface="Helvetica Neue"/>
              <a:cs typeface="Helvetica Neue"/>
              <a:sym typeface="Helvetica Neue"/>
            </a:endParaRPr>
          </a:p>
        </p:txBody>
      </p:sp>
      <p:pic>
        <p:nvPicPr>
          <p:cNvPr id="669" name="Google Shape;669;p66"/>
          <p:cNvPicPr preferRelativeResize="0"/>
          <p:nvPr/>
        </p:nvPicPr>
        <p:blipFill rotWithShape="1">
          <a:blip r:embed="rId4">
            <a:alphaModFix/>
          </a:blip>
          <a:srcRect/>
          <a:stretch/>
        </p:blipFill>
        <p:spPr>
          <a:xfrm>
            <a:off x="475950" y="1593275"/>
            <a:ext cx="6776325" cy="29002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7"/>
          <p:cNvSpPr txBox="1">
            <a:spLocks noGrp="1"/>
          </p:cNvSpPr>
          <p:nvPr>
            <p:ph type="body" idx="1"/>
          </p:nvPr>
        </p:nvSpPr>
        <p:spPr>
          <a:xfrm>
            <a:off x="402075" y="1043100"/>
            <a:ext cx="3640200" cy="3394500"/>
          </a:xfrm>
          <a:prstGeom prst="rect">
            <a:avLst/>
          </a:prstGeom>
          <a:noFill/>
          <a:ln>
            <a:noFill/>
          </a:ln>
        </p:spPr>
        <p:txBody>
          <a:bodyPr spcFirstLastPara="1" wrap="square" lIns="81625" tIns="40800" rIns="81625" bIns="40800" anchor="t" anchorCtr="0">
            <a:noAutofit/>
          </a:bodyPr>
          <a:lstStyle/>
          <a:p>
            <a:pPr marL="457200" lvl="0" indent="-342900" algn="l" rtl="0">
              <a:lnSpc>
                <a:spcPct val="150000"/>
              </a:lnSpc>
              <a:spcBef>
                <a:spcPts val="320"/>
              </a:spcBef>
              <a:spcAft>
                <a:spcPts val="0"/>
              </a:spcAft>
              <a:buSzPts val="1800"/>
              <a:buChar char="●"/>
            </a:pPr>
            <a:r>
              <a:rPr lang="en" sz="1800"/>
              <a:t>Use a data generator to create fake data for a demo </a:t>
            </a:r>
            <a:br>
              <a:rPr lang="en" sz="1800"/>
            </a:br>
            <a:r>
              <a:rPr lang="en" sz="1800"/>
              <a:t>or testing.</a:t>
            </a:r>
            <a:br>
              <a:rPr lang="en" sz="1800"/>
            </a:br>
            <a:endParaRPr sz="1800"/>
          </a:p>
          <a:p>
            <a:pPr marL="457200" lvl="0" indent="-342900" algn="l" rtl="0">
              <a:lnSpc>
                <a:spcPct val="150000"/>
              </a:lnSpc>
              <a:spcBef>
                <a:spcPts val="0"/>
              </a:spcBef>
              <a:spcAft>
                <a:spcPts val="0"/>
              </a:spcAft>
              <a:buSzPts val="1800"/>
              <a:buChar char="●"/>
            </a:pPr>
            <a:r>
              <a:rPr lang="en" sz="1800"/>
              <a:t>You can generate your own data here: </a:t>
            </a:r>
            <a:br>
              <a:rPr lang="en" sz="1800"/>
            </a:br>
            <a:r>
              <a:rPr lang="en" sz="1800" u="sng">
                <a:solidFill>
                  <a:schemeClr val="hlink"/>
                </a:solidFill>
                <a:hlinkClick r:id="rId3"/>
              </a:rPr>
              <a:t>http://generatedata.com/</a:t>
            </a:r>
            <a:br>
              <a:rPr lang="en" sz="1800"/>
            </a:br>
            <a:br>
              <a:rPr lang="en" sz="1800"/>
            </a:br>
            <a:endParaRPr sz="1800"/>
          </a:p>
          <a:p>
            <a:pPr marL="0" lvl="0" indent="0" algn="l" rtl="0">
              <a:lnSpc>
                <a:spcPct val="150000"/>
              </a:lnSpc>
              <a:spcBef>
                <a:spcPts val="320"/>
              </a:spcBef>
              <a:spcAft>
                <a:spcPts val="0"/>
              </a:spcAft>
              <a:buSzPts val="1600"/>
              <a:buNone/>
            </a:pPr>
            <a:br>
              <a:rPr lang="en"/>
            </a:br>
            <a:endParaRPr/>
          </a:p>
          <a:p>
            <a:pPr marL="0" marR="0" lvl="0" indent="0" algn="l" rtl="0">
              <a:lnSpc>
                <a:spcPct val="100000"/>
              </a:lnSpc>
              <a:spcBef>
                <a:spcPts val="640"/>
              </a:spcBef>
              <a:spcAft>
                <a:spcPts val="0"/>
              </a:spcAft>
              <a:buSzPts val="1600"/>
              <a:buNone/>
            </a:pPr>
            <a:br>
              <a:rPr lang="en"/>
            </a:br>
            <a:endParaRPr/>
          </a:p>
          <a:p>
            <a:pPr marL="457200" lvl="0" indent="0" algn="l" rtl="0">
              <a:lnSpc>
                <a:spcPct val="100000"/>
              </a:lnSpc>
              <a:spcBef>
                <a:spcPts val="320"/>
              </a:spcBef>
              <a:spcAft>
                <a:spcPts val="0"/>
              </a:spcAft>
              <a:buSzPts val="1600"/>
              <a:buNone/>
            </a:pPr>
            <a:endParaRPr/>
          </a:p>
        </p:txBody>
      </p:sp>
      <p:sp>
        <p:nvSpPr>
          <p:cNvPr id="675" name="Google Shape;675;p67"/>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
              <a:t>Data Generator</a:t>
            </a:r>
            <a:endParaRPr/>
          </a:p>
        </p:txBody>
      </p:sp>
      <p:pic>
        <p:nvPicPr>
          <p:cNvPr id="676" name="Google Shape;676;p67"/>
          <p:cNvPicPr preferRelativeResize="0"/>
          <p:nvPr/>
        </p:nvPicPr>
        <p:blipFill rotWithShape="1">
          <a:blip r:embed="rId4">
            <a:alphaModFix/>
          </a:blip>
          <a:srcRect/>
          <a:stretch/>
        </p:blipFill>
        <p:spPr>
          <a:xfrm>
            <a:off x="3878300" y="1279250"/>
            <a:ext cx="5033200" cy="24683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2990</TotalTime>
  <Words>4696</Words>
  <Application>Microsoft Macintosh PowerPoint</Application>
  <PresentationFormat>On-screen Show (16:9)</PresentationFormat>
  <Paragraphs>779</Paragraphs>
  <Slides>98</Slides>
  <Notes>96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Arial</vt:lpstr>
      <vt:lpstr>Calibri</vt:lpstr>
      <vt:lpstr>Consolas</vt:lpstr>
      <vt:lpstr>Courier New</vt:lpstr>
      <vt:lpstr>Helvetica Light</vt:lpstr>
      <vt:lpstr>Helvetica Neue</vt:lpstr>
      <vt:lpstr>HELVETICA NEUE LIGHT</vt:lpstr>
      <vt:lpstr>HELVETICA NEUE LIGHT</vt:lpstr>
      <vt:lpstr>Noto Sans Symbols</vt:lpstr>
      <vt:lpstr>Proxima Nova</vt:lpstr>
      <vt:lpstr>Office Theme</vt:lpstr>
      <vt:lpstr>PowerPoint Presentation</vt:lpstr>
      <vt:lpstr>Learning Objectives</vt:lpstr>
      <vt:lpstr>Introduction</vt:lpstr>
      <vt:lpstr>ThoughtSpot Instances</vt:lpstr>
      <vt:lpstr>Log In</vt:lpstr>
      <vt:lpstr>Finding a Good Use Case</vt:lpstr>
      <vt:lpstr>Integrated Architecture</vt:lpstr>
      <vt:lpstr>Data Loading (Caching)</vt:lpstr>
      <vt:lpstr>Constraint: Primary Key</vt:lpstr>
      <vt:lpstr>Constraint: Foreign Key</vt:lpstr>
      <vt:lpstr>How a Primary Key Impacts Data Loading Behavior</vt:lpstr>
      <vt:lpstr>How ThoughtSpot Differs from Transactional Databases (OLTP)</vt:lpstr>
      <vt:lpstr>Date Dimensions</vt:lpstr>
      <vt:lpstr>Supported Data Types</vt:lpstr>
      <vt:lpstr>Supported Data Types</vt:lpstr>
      <vt:lpstr>DataFlow Overview</vt:lpstr>
      <vt:lpstr>DataFlow Overview</vt:lpstr>
      <vt:lpstr>DataFlow Use Cases</vt:lpstr>
      <vt:lpstr>DataFlow Use Cases</vt:lpstr>
      <vt:lpstr>DataFlow Key Features</vt:lpstr>
      <vt:lpstr>Overview of DataFlow process</vt:lpstr>
      <vt:lpstr>1. Create a connection</vt:lpstr>
      <vt:lpstr>2. Add table </vt:lpstr>
      <vt:lpstr>3. Set sync properties</vt:lpstr>
      <vt:lpstr>4. Sync data</vt:lpstr>
      <vt:lpstr>Overview of DataFlow process</vt:lpstr>
      <vt:lpstr>DataFlow Home</vt:lpstr>
      <vt:lpstr>Add a DataFlow connection</vt:lpstr>
      <vt:lpstr>Add a Connection</vt:lpstr>
      <vt:lpstr>Create a Connection</vt:lpstr>
      <vt:lpstr>Sync data through a connection</vt:lpstr>
      <vt:lpstr>Add tables to sync</vt:lpstr>
      <vt:lpstr>Add tables to sync (cont.)</vt:lpstr>
      <vt:lpstr>Specify Sync Schedule</vt:lpstr>
      <vt:lpstr>Map tables</vt:lpstr>
      <vt:lpstr>Map tables (cont.)</vt:lpstr>
      <vt:lpstr>Create a new database with TQL Editor</vt:lpstr>
      <vt:lpstr>Identify Primary and Sharding Key</vt:lpstr>
      <vt:lpstr>Example: Create connection and sync data with Salesforce</vt:lpstr>
      <vt:lpstr>Create a Salesforce Connection</vt:lpstr>
      <vt:lpstr>Add Salesforce tables to sync</vt:lpstr>
      <vt:lpstr>Add Salesforce tables to sync (cont.)</vt:lpstr>
      <vt:lpstr>Set Sync Properties</vt:lpstr>
      <vt:lpstr>Sync Properties</vt:lpstr>
      <vt:lpstr>Sync Properties (cont.)</vt:lpstr>
      <vt:lpstr>Manage DataFlow users</vt:lpstr>
      <vt:lpstr>Manage DataFlow users</vt:lpstr>
      <vt:lpstr>Add DataFlow users</vt:lpstr>
      <vt:lpstr>Make changes to an existing DataFlow user</vt:lpstr>
      <vt:lpstr>PowerPoint Presentation</vt:lpstr>
      <vt:lpstr>Prerequisites</vt:lpstr>
      <vt:lpstr>Working with CSV files</vt:lpstr>
      <vt:lpstr>Working with CSV files</vt:lpstr>
      <vt:lpstr>Download the Sample Data</vt:lpstr>
      <vt:lpstr>Steps for Data Loading</vt:lpstr>
      <vt:lpstr>Plan the Schema</vt:lpstr>
      <vt:lpstr>What is TQL?</vt:lpstr>
      <vt:lpstr>Use TQL to Build the Schema</vt:lpstr>
      <vt:lpstr>Make a Schema Diagram (recommended)</vt:lpstr>
      <vt:lpstr>Create the DDL Script</vt:lpstr>
      <vt:lpstr>Create the Schema</vt:lpstr>
      <vt:lpstr>Windows Users: Copy Files to ThoughtSpot with WinSCP</vt:lpstr>
      <vt:lpstr>Windows Users: Copy Files to ThoughtSpot with WinSCP</vt:lpstr>
      <vt:lpstr>Mac Users: Copy Files to ThoughtSpot Using scp</vt:lpstr>
      <vt:lpstr>Create the Schema</vt:lpstr>
      <vt:lpstr>Create the Schema</vt:lpstr>
      <vt:lpstr>Create the Schema</vt:lpstr>
      <vt:lpstr>Create the Schema</vt:lpstr>
      <vt:lpstr>Alternative Method: Import the Schema*</vt:lpstr>
      <vt:lpstr>Alternative Method: Import the Schema*</vt:lpstr>
      <vt:lpstr>Alternative Method: Import the Schema*</vt:lpstr>
      <vt:lpstr>Alternative Method: Import the Schema*</vt:lpstr>
      <vt:lpstr>Load Data</vt:lpstr>
      <vt:lpstr>Load the Data</vt:lpstr>
      <vt:lpstr>Load the Retail Data</vt:lpstr>
      <vt:lpstr>Load the Retail Data</vt:lpstr>
      <vt:lpstr>Date Flags</vt:lpstr>
      <vt:lpstr>Parallel Loading</vt:lpstr>
      <vt:lpstr>Alternative Method: Load the Data*</vt:lpstr>
      <vt:lpstr>Alternative Method: Load the Data</vt:lpstr>
      <vt:lpstr>Alternative Method: Load the Data</vt:lpstr>
      <vt:lpstr>Verify Schema and Data Load</vt:lpstr>
      <vt:lpstr>View the Schema</vt:lpstr>
      <vt:lpstr>View the Schema</vt:lpstr>
      <vt:lpstr>Check the Data Load</vt:lpstr>
      <vt:lpstr>Monitoring your database</vt:lpstr>
      <vt:lpstr>Control Center</vt:lpstr>
      <vt:lpstr>Saving your database</vt:lpstr>
      <vt:lpstr>Snapshots and Backups</vt:lpstr>
      <vt:lpstr>Create a snapshot and backup</vt:lpstr>
      <vt:lpstr>PowerPoint Presentation</vt:lpstr>
      <vt:lpstr>Toolkit</vt:lpstr>
      <vt:lpstr>Most basic tools for working with CSV files</vt:lpstr>
      <vt:lpstr>Most basic tools for working with CSV files</vt:lpstr>
      <vt:lpstr>Linux commands</vt:lpstr>
      <vt:lpstr>Linux “cut” command</vt:lpstr>
      <vt:lpstr>Public scripts and resources</vt:lpstr>
      <vt:lpstr>Data Generator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Sahar Ghafari</cp:lastModifiedBy>
  <cp:revision>80</cp:revision>
  <dcterms:modified xsi:type="dcterms:W3CDTF">2020-12-16T04:33:34Z</dcterms:modified>
</cp:coreProperties>
</file>